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08766-09CB-4944-B874-11C2AF9A874D}" type="datetimeFigureOut">
              <a:rPr lang="en-GB" smtClean="0"/>
              <a:t>01/04/2026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2EE3-72EB-4947-8990-D625AEF4E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0854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08766-09CB-4944-B874-11C2AF9A874D}" type="datetimeFigureOut">
              <a:rPr lang="en-GB" smtClean="0"/>
              <a:t>01/04/2026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2EE3-72EB-4947-8990-D625AEF4E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75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08766-09CB-4944-B874-11C2AF9A874D}" type="datetimeFigureOut">
              <a:rPr lang="en-GB" smtClean="0"/>
              <a:t>01/04/2026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2EE3-72EB-4947-8990-D625AEF4E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615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08766-09CB-4944-B874-11C2AF9A874D}" type="datetimeFigureOut">
              <a:rPr lang="en-GB" smtClean="0"/>
              <a:t>01/04/2026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2EE3-72EB-4947-8990-D625AEF4E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3623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08766-09CB-4944-B874-11C2AF9A874D}" type="datetimeFigureOut">
              <a:rPr lang="en-GB" smtClean="0"/>
              <a:t>01/04/2026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2EE3-72EB-4947-8990-D625AEF4E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3500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08766-09CB-4944-B874-11C2AF9A874D}" type="datetimeFigureOut">
              <a:rPr lang="en-GB" smtClean="0"/>
              <a:t>01/04/2026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2EE3-72EB-4947-8990-D625AEF4E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33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08766-09CB-4944-B874-11C2AF9A874D}" type="datetimeFigureOut">
              <a:rPr lang="en-GB" smtClean="0"/>
              <a:t>01/04/2026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2EE3-72EB-4947-8990-D625AEF4E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5166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08766-09CB-4944-B874-11C2AF9A874D}" type="datetimeFigureOut">
              <a:rPr lang="en-GB" smtClean="0"/>
              <a:t>01/04/2026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2EE3-72EB-4947-8990-D625AEF4E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22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08766-09CB-4944-B874-11C2AF9A874D}" type="datetimeFigureOut">
              <a:rPr lang="en-GB" smtClean="0"/>
              <a:t>01/04/2026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2EE3-72EB-4947-8990-D625AEF4E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0956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08766-09CB-4944-B874-11C2AF9A874D}" type="datetimeFigureOut">
              <a:rPr lang="en-GB" smtClean="0"/>
              <a:t>01/04/2026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2EE3-72EB-4947-8990-D625AEF4E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340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08766-09CB-4944-B874-11C2AF9A874D}" type="datetimeFigureOut">
              <a:rPr lang="en-GB" smtClean="0"/>
              <a:t>01/04/2026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2EE3-72EB-4947-8990-D625AEF4E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385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708766-09CB-4944-B874-11C2AF9A874D}" type="datetimeFigureOut">
              <a:rPr lang="en-GB" smtClean="0"/>
              <a:t>01/04/2026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AA2EE3-72EB-4947-8990-D625AEF4E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253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141843"/>
            <a:ext cx="10515600" cy="485479"/>
          </a:xfrm>
        </p:spPr>
        <p:txBody>
          <a:bodyPr>
            <a:noAutofit/>
          </a:bodyPr>
          <a:lstStyle/>
          <a:p>
            <a:r>
              <a:rPr lang="en-GB" sz="3200" b="1" dirty="0"/>
              <a:t>SAFEGUARDING</a:t>
            </a:r>
            <a:r>
              <a:rPr lang="en-GB" sz="2800" b="1" dirty="0"/>
              <a:t> </a:t>
            </a:r>
            <a:r>
              <a:rPr lang="en-GB" sz="2800" dirty="0"/>
              <a:t>AT ANDREWS’ ENDOWED 		</a:t>
            </a:r>
            <a:r>
              <a:rPr lang="en-GB" sz="1600" dirty="0">
                <a:solidFill>
                  <a:srgbClr val="7030A0"/>
                </a:solidFill>
              </a:rPr>
              <a:t>Love        Courage	Respect</a:t>
            </a:r>
            <a:endParaRPr lang="en-GB" sz="28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165935"/>
              </p:ext>
            </p:extLst>
          </p:nvPr>
        </p:nvGraphicFramePr>
        <p:xfrm>
          <a:off x="838200" y="627324"/>
          <a:ext cx="10234352" cy="61715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8588">
                  <a:extLst>
                    <a:ext uri="{9D8B030D-6E8A-4147-A177-3AD203B41FA5}">
                      <a16:colId xmlns:a16="http://schemas.microsoft.com/office/drawing/2014/main" val="1117822225"/>
                    </a:ext>
                  </a:extLst>
                </a:gridCol>
                <a:gridCol w="2558588">
                  <a:extLst>
                    <a:ext uri="{9D8B030D-6E8A-4147-A177-3AD203B41FA5}">
                      <a16:colId xmlns:a16="http://schemas.microsoft.com/office/drawing/2014/main" val="3580146755"/>
                    </a:ext>
                  </a:extLst>
                </a:gridCol>
                <a:gridCol w="2558588">
                  <a:extLst>
                    <a:ext uri="{9D8B030D-6E8A-4147-A177-3AD203B41FA5}">
                      <a16:colId xmlns:a16="http://schemas.microsoft.com/office/drawing/2014/main" val="1426207101"/>
                    </a:ext>
                  </a:extLst>
                </a:gridCol>
                <a:gridCol w="2558588">
                  <a:extLst>
                    <a:ext uri="{9D8B030D-6E8A-4147-A177-3AD203B41FA5}">
                      <a16:colId xmlns:a16="http://schemas.microsoft.com/office/drawing/2014/main" val="582396329"/>
                    </a:ext>
                  </a:extLst>
                </a:gridCol>
              </a:tblGrid>
              <a:tr h="3321669">
                <a:tc>
                  <a:txBody>
                    <a:bodyPr/>
                    <a:lstStyle/>
                    <a:p>
                      <a:r>
                        <a:rPr lang="en-GB" sz="1200" b="0" dirty="0"/>
                        <a:t>Our </a:t>
                      </a:r>
                      <a:r>
                        <a:rPr lang="en-GB" b="1" dirty="0"/>
                        <a:t>Safeguarding</a:t>
                      </a:r>
                      <a:r>
                        <a:rPr lang="en-GB" b="1" baseline="0" dirty="0"/>
                        <a:t> </a:t>
                      </a:r>
                      <a:r>
                        <a:rPr lang="en-GB" sz="1200" b="0" baseline="0" dirty="0"/>
                        <a:t>provision recognises our moral and statutory responsibility to safeguard and promote the welfare of all children.</a:t>
                      </a:r>
                    </a:p>
                    <a:p>
                      <a:endParaRPr lang="en-GB" sz="1200" b="0" baseline="0" dirty="0"/>
                    </a:p>
                    <a:p>
                      <a:r>
                        <a:rPr lang="en-GB" sz="1200" b="0" baseline="0" dirty="0"/>
                        <a:t>We make every effort to provide a safe and welcoming environment underpinned by a culture of openness where both children and adults feel secure, able to talk and believe that</a:t>
                      </a:r>
                    </a:p>
                    <a:p>
                      <a:r>
                        <a:rPr lang="en-GB" sz="1200" b="0" baseline="0" dirty="0"/>
                        <a:t>they are being listened to.</a:t>
                      </a:r>
                    </a:p>
                    <a:p>
                      <a:endParaRPr lang="en-GB" sz="1200" b="0" baseline="0" dirty="0"/>
                    </a:p>
                    <a:p>
                      <a:r>
                        <a:rPr lang="en-GB" sz="1200" b="0" baseline="0" dirty="0"/>
                        <a:t>We maintain an attitude of ‘it could happen here’ where safeguarding is concerned.</a:t>
                      </a:r>
                      <a:endParaRPr lang="en-GB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Personnel</a:t>
                      </a:r>
                    </a:p>
                    <a:p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Designated Safeguarding Leads (DSLs)</a:t>
                      </a:r>
                    </a:p>
                    <a:p>
                      <a:pPr algn="ctr"/>
                      <a:r>
                        <a:rPr lang="en-GB" sz="1200" baseline="0" dirty="0">
                          <a:solidFill>
                            <a:schemeClr val="tx1"/>
                          </a:solidFill>
                        </a:rPr>
                        <a:t>Gemma Gundry (HT)</a:t>
                      </a:r>
                    </a:p>
                    <a:p>
                      <a:pPr algn="ctr"/>
                      <a:r>
                        <a:rPr lang="en-GB" sz="1200" baseline="0" dirty="0">
                          <a:solidFill>
                            <a:schemeClr val="tx1"/>
                          </a:solidFill>
                        </a:rPr>
                        <a:t>Annie Vincent</a:t>
                      </a:r>
                    </a:p>
                    <a:p>
                      <a:pPr algn="ctr"/>
                      <a:r>
                        <a:rPr lang="en-GB" sz="1200" baseline="0" dirty="0">
                          <a:solidFill>
                            <a:schemeClr val="tx1"/>
                          </a:solidFill>
                        </a:rPr>
                        <a:t>Laura Anderson</a:t>
                      </a:r>
                    </a:p>
                    <a:p>
                      <a:pPr algn="ctr"/>
                      <a:r>
                        <a:rPr lang="en-GB" sz="1200" baseline="0" dirty="0">
                          <a:solidFill>
                            <a:schemeClr val="tx1"/>
                          </a:solidFill>
                        </a:rPr>
                        <a:t>Safeguarding Governor</a:t>
                      </a:r>
                    </a:p>
                    <a:p>
                      <a:pPr algn="ctr"/>
                      <a:r>
                        <a:rPr lang="en-GB" sz="1200" baseline="0" dirty="0">
                          <a:solidFill>
                            <a:schemeClr val="tx1"/>
                          </a:solidFill>
                        </a:rPr>
                        <a:t>Jessica </a:t>
                      </a:r>
                      <a:r>
                        <a:rPr lang="en-GB" sz="1200" baseline="0" dirty="0" err="1">
                          <a:solidFill>
                            <a:schemeClr val="tx1"/>
                          </a:solidFill>
                        </a:rPr>
                        <a:t>Fitzharris</a:t>
                      </a:r>
                      <a:endParaRPr lang="en-GB" sz="1200" baseline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GB" sz="1200" baseline="0" dirty="0">
                          <a:solidFill>
                            <a:schemeClr val="tx1"/>
                          </a:solidFill>
                        </a:rPr>
                        <a:t>Jessica </a:t>
                      </a:r>
                      <a:r>
                        <a:rPr lang="en-GB" sz="1200" baseline="0" dirty="0" err="1">
                          <a:solidFill>
                            <a:schemeClr val="tx1"/>
                          </a:solidFill>
                        </a:rPr>
                        <a:t>Armstorng</a:t>
                      </a:r>
                      <a:r>
                        <a:rPr lang="en-GB" sz="1200" baseline="0">
                          <a:solidFill>
                            <a:schemeClr val="tx1"/>
                          </a:solidFill>
                        </a:rPr>
                        <a:t>-Field</a:t>
                      </a:r>
                      <a:endParaRPr lang="en-GB" sz="1200" baseline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Chair</a:t>
                      </a:r>
                      <a:r>
                        <a:rPr lang="en-GB" sz="1200" baseline="0" dirty="0">
                          <a:solidFill>
                            <a:schemeClr val="tx1"/>
                          </a:solidFill>
                        </a:rPr>
                        <a:t> of Governors</a:t>
                      </a:r>
                    </a:p>
                    <a:p>
                      <a:pPr algn="ctr"/>
                      <a:r>
                        <a:rPr lang="en-GB" sz="1200" baseline="0" dirty="0">
                          <a:solidFill>
                            <a:schemeClr val="tx1"/>
                          </a:solidFill>
                        </a:rPr>
                        <a:t>Bryn Jones</a:t>
                      </a:r>
                    </a:p>
                    <a:p>
                      <a:pPr algn="ctr"/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aseline="0" dirty="0">
                          <a:solidFill>
                            <a:schemeClr val="tx1"/>
                          </a:solidFill>
                        </a:rPr>
                        <a:t>Documentation</a:t>
                      </a:r>
                    </a:p>
                    <a:p>
                      <a:pPr algn="ctr"/>
                      <a:endParaRPr lang="en-GB" sz="1200" baseline="0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en-GB" sz="1200" baseline="0" dirty="0">
                          <a:solidFill>
                            <a:schemeClr val="tx1"/>
                          </a:solidFill>
                        </a:rPr>
                        <a:t>AEP Child Protection Policy 2025</a:t>
                      </a:r>
                    </a:p>
                    <a:p>
                      <a:pPr algn="l"/>
                      <a:r>
                        <a:rPr lang="en-GB" sz="1200" baseline="0" dirty="0">
                          <a:solidFill>
                            <a:schemeClr val="tx1"/>
                          </a:solidFill>
                        </a:rPr>
                        <a:t>AEP Safeguarding Policy 2025</a:t>
                      </a:r>
                    </a:p>
                    <a:p>
                      <a:pPr algn="l"/>
                      <a:endParaRPr lang="en-GB" sz="1200" baseline="0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en-GB" sz="1200" baseline="0" dirty="0">
                          <a:solidFill>
                            <a:schemeClr val="tx1"/>
                          </a:solidFill>
                        </a:rPr>
                        <a:t>Keeping Children Safe in Education (</a:t>
                      </a:r>
                      <a:r>
                        <a:rPr lang="en-GB" sz="1200" baseline="0" dirty="0" err="1">
                          <a:solidFill>
                            <a:schemeClr val="tx1"/>
                          </a:solidFill>
                        </a:rPr>
                        <a:t>KCSiE</a:t>
                      </a:r>
                      <a:r>
                        <a:rPr lang="en-GB" sz="1200" baseline="0" dirty="0">
                          <a:solidFill>
                            <a:schemeClr val="tx1"/>
                          </a:solidFill>
                        </a:rPr>
                        <a:t>) 2025</a:t>
                      </a:r>
                    </a:p>
                    <a:p>
                      <a:pPr algn="l"/>
                      <a:r>
                        <a:rPr lang="en-GB" sz="1200" baseline="0" dirty="0">
                          <a:solidFill>
                            <a:schemeClr val="tx1"/>
                          </a:solidFill>
                        </a:rPr>
                        <a:t>Staff Safeguarding Statement</a:t>
                      </a:r>
                    </a:p>
                    <a:p>
                      <a:pPr algn="l"/>
                      <a:r>
                        <a:rPr lang="en-GB" sz="1200" baseline="0" dirty="0">
                          <a:solidFill>
                            <a:schemeClr val="tx1"/>
                          </a:solidFill>
                        </a:rPr>
                        <a:t>Governor Safeguarding Statement</a:t>
                      </a:r>
                    </a:p>
                    <a:p>
                      <a:pPr algn="l"/>
                      <a:endParaRPr lang="en-GB" sz="1200" baseline="0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en-GB" sz="1200" baseline="0" dirty="0">
                          <a:solidFill>
                            <a:schemeClr val="tx1"/>
                          </a:solidFill>
                        </a:rPr>
                        <a:t>Hampshire Safeguarding Partnership Threshold Chart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Awareness &amp;</a:t>
                      </a:r>
                      <a:r>
                        <a:rPr lang="en-GB" sz="12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Training</a:t>
                      </a:r>
                    </a:p>
                    <a:p>
                      <a:pPr algn="ctr"/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en-GB" sz="1200" b="1" dirty="0">
                          <a:solidFill>
                            <a:schemeClr val="tx1"/>
                          </a:solidFill>
                        </a:rPr>
                        <a:t>Annual</a:t>
                      </a:r>
                      <a:r>
                        <a:rPr lang="en-GB" sz="1200" b="1" baseline="0" dirty="0">
                          <a:solidFill>
                            <a:schemeClr val="tx1"/>
                          </a:solidFill>
                        </a:rPr>
                        <a:t> INSET </a:t>
                      </a:r>
                      <a:r>
                        <a:rPr lang="en-GB" sz="1200" b="1" baseline="0">
                          <a:solidFill>
                            <a:schemeClr val="tx1"/>
                          </a:solidFill>
                        </a:rPr>
                        <a:t>update </a:t>
                      </a:r>
                    </a:p>
                    <a:p>
                      <a:pPr algn="l"/>
                      <a:r>
                        <a:rPr lang="en-GB" sz="1200" b="1" baseline="0">
                          <a:solidFill>
                            <a:schemeClr val="tx1"/>
                          </a:solidFill>
                        </a:rPr>
                        <a:t>Annual </a:t>
                      </a:r>
                      <a:r>
                        <a:rPr lang="en-GB" sz="1200" b="1" baseline="0" dirty="0">
                          <a:solidFill>
                            <a:schemeClr val="tx1"/>
                          </a:solidFill>
                        </a:rPr>
                        <a:t>FGB update Sept</a:t>
                      </a:r>
                    </a:p>
                    <a:p>
                      <a:pPr algn="l"/>
                      <a:r>
                        <a:rPr lang="en-GB" sz="1200" b="1" baseline="0" dirty="0">
                          <a:solidFill>
                            <a:schemeClr val="tx1"/>
                          </a:solidFill>
                        </a:rPr>
                        <a:t>DSL Training – 1 </a:t>
                      </a:r>
                      <a:r>
                        <a:rPr lang="en-GB" sz="1200" b="1" baseline="0" dirty="0" err="1">
                          <a:solidFill>
                            <a:schemeClr val="tx1"/>
                          </a:solidFill>
                        </a:rPr>
                        <a:t>yr</a:t>
                      </a:r>
                      <a:r>
                        <a:rPr lang="en-GB" sz="1200" b="1" baseline="0" dirty="0">
                          <a:solidFill>
                            <a:schemeClr val="tx1"/>
                          </a:solidFill>
                        </a:rPr>
                        <a:t> cycle</a:t>
                      </a:r>
                    </a:p>
                    <a:p>
                      <a:pPr algn="l"/>
                      <a:r>
                        <a:rPr lang="en-GB" sz="1200" b="1" baseline="0" dirty="0">
                          <a:solidFill>
                            <a:schemeClr val="tx1"/>
                          </a:solidFill>
                        </a:rPr>
                        <a:t>Whole Staff Training – Staff Meetings</a:t>
                      </a:r>
                    </a:p>
                    <a:p>
                      <a:pPr algn="l"/>
                      <a:r>
                        <a:rPr lang="en-GB" sz="1200" b="1" baseline="0" dirty="0">
                          <a:solidFill>
                            <a:schemeClr val="tx1"/>
                          </a:solidFill>
                        </a:rPr>
                        <a:t>PREVENT Training </a:t>
                      </a:r>
                    </a:p>
                    <a:p>
                      <a:pPr algn="l"/>
                      <a:r>
                        <a:rPr lang="en-GB" sz="1200" b="1" baseline="0" dirty="0">
                          <a:solidFill>
                            <a:schemeClr val="tx1"/>
                          </a:solidFill>
                        </a:rPr>
                        <a:t>Parent Support via Newsletter and School Website </a:t>
                      </a:r>
                    </a:p>
                    <a:p>
                      <a:pPr algn="l"/>
                      <a:r>
                        <a:rPr lang="en-GB" sz="1200" b="1" baseline="0" dirty="0">
                          <a:solidFill>
                            <a:schemeClr val="tx1"/>
                          </a:solidFill>
                        </a:rPr>
                        <a:t>Safeguarding Newsletter Every Month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Curriculum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Anti-Bullying Fortnight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E-Safety Programme</a:t>
                      </a:r>
                      <a:endParaRPr kumimoji="0" lang="en-GB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PSHE Curriculum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2474263"/>
                  </a:ext>
                </a:extLst>
              </a:tr>
              <a:tr h="2692876"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Reporting Processes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400" b="1" dirty="0"/>
                        <a:t>Skin maps to be included in CPOMS files</a:t>
                      </a:r>
                    </a:p>
                    <a:p>
                      <a:endParaRPr lang="en-GB" sz="1200" b="1" dirty="0"/>
                    </a:p>
                    <a:p>
                      <a:r>
                        <a:rPr lang="en-GB" sz="1400" b="1" dirty="0"/>
                        <a:t>CPOMs used by all</a:t>
                      </a:r>
                    </a:p>
                    <a:p>
                      <a:endParaRPr lang="en-GB" sz="1400" b="1" dirty="0"/>
                    </a:p>
                    <a:p>
                      <a:r>
                        <a:rPr lang="en-GB" sz="1400" b="1" dirty="0"/>
                        <a:t>Children’s Services via Call/Inter Agency Referral Form  (IARF)</a:t>
                      </a:r>
                    </a:p>
                    <a:p>
                      <a:endParaRPr lang="en-GB" sz="1400" b="1" dirty="0"/>
                    </a:p>
                    <a:p>
                      <a:r>
                        <a:rPr lang="en-GB" sz="1400" b="1" dirty="0"/>
                        <a:t>FGM</a:t>
                      </a:r>
                      <a:r>
                        <a:rPr lang="en-GB" sz="1400" b="1" baseline="0" dirty="0"/>
                        <a:t> Reporting – individual responsibility report to Police (not solely to DSL)</a:t>
                      </a:r>
                      <a:endParaRPr lang="en-GB" sz="14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1" dirty="0"/>
                    </a:p>
                    <a:p>
                      <a:pPr algn="ctr"/>
                      <a:r>
                        <a:rPr lang="en-GB" sz="1200" b="1" dirty="0"/>
                        <a:t>Emergency</a:t>
                      </a:r>
                      <a:r>
                        <a:rPr lang="en-GB" sz="1200" b="1" baseline="0" dirty="0"/>
                        <a:t> Numbers</a:t>
                      </a:r>
                    </a:p>
                    <a:p>
                      <a:pPr algn="ctr"/>
                      <a:endParaRPr lang="en-GB" sz="1200" b="1" baseline="0" dirty="0"/>
                    </a:p>
                    <a:p>
                      <a:pPr algn="ctr"/>
                      <a:r>
                        <a:rPr lang="en-GB" sz="1200" b="1" baseline="0" dirty="0"/>
                        <a:t>Gemma Gundry DSL</a:t>
                      </a:r>
                    </a:p>
                    <a:p>
                      <a:pPr algn="ctr"/>
                      <a:r>
                        <a:rPr lang="en-GB" sz="1200" b="1" baseline="0" dirty="0"/>
                        <a:t>01420 83094</a:t>
                      </a:r>
                    </a:p>
                    <a:p>
                      <a:pPr algn="ctr"/>
                      <a:endParaRPr lang="en-GB" sz="1200" b="1" baseline="0" dirty="0"/>
                    </a:p>
                    <a:p>
                      <a:pPr algn="ctr"/>
                      <a:r>
                        <a:rPr lang="en-GB" sz="1200" b="1" baseline="0" dirty="0" err="1"/>
                        <a:t>Hantsdirect</a:t>
                      </a:r>
                      <a:r>
                        <a:rPr lang="en-GB" sz="1200" b="1" baseline="0" dirty="0"/>
                        <a:t> Professional Line</a:t>
                      </a:r>
                    </a:p>
                    <a:p>
                      <a:pPr algn="ctr"/>
                      <a:r>
                        <a:rPr lang="en-GB" sz="1200" b="1" baseline="0" dirty="0"/>
                        <a:t>01329 225379</a:t>
                      </a:r>
                    </a:p>
                    <a:p>
                      <a:pPr algn="ctr"/>
                      <a:endParaRPr lang="en-GB" sz="1200" b="1" baseline="0" dirty="0"/>
                    </a:p>
                    <a:p>
                      <a:pPr algn="ctr"/>
                      <a:r>
                        <a:rPr lang="en-GB" sz="1200" b="1" baseline="0" dirty="0"/>
                        <a:t>LADO</a:t>
                      </a:r>
                    </a:p>
                    <a:p>
                      <a:pPr algn="ctr"/>
                      <a:r>
                        <a:rPr lang="en-GB" sz="1200" b="1" baseline="0" dirty="0"/>
                        <a:t>01962 876364</a:t>
                      </a:r>
                    </a:p>
                    <a:p>
                      <a:pPr algn="ctr"/>
                      <a:endParaRPr lang="en-GB" sz="1200" b="1" baseline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Bryn Jones(Chair of Governors)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Staffing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Safer Recruitment Training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Govs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&amp; SLT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Single Central Register (SCR)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Hampshire EPS recruitment processes followed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Local Area Designated Officer (LADO)</a:t>
                      </a:r>
                    </a:p>
                    <a:p>
                      <a:pPr algn="ctr"/>
                      <a:endParaRPr lang="en-GB" sz="12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Monitoring</a:t>
                      </a:r>
                    </a:p>
                    <a:p>
                      <a:pPr algn="ctr"/>
                      <a:endParaRPr lang="en-GB" sz="1200" b="1" dirty="0"/>
                    </a:p>
                    <a:p>
                      <a:pPr algn="ctr"/>
                      <a:r>
                        <a:rPr lang="en-GB" sz="1200" b="1" dirty="0"/>
                        <a:t>Annual Hampshire Audit – HT/Safeguarding Governor</a:t>
                      </a:r>
                    </a:p>
                    <a:p>
                      <a:pPr algn="ctr"/>
                      <a:endParaRPr lang="en-GB" sz="1200" b="1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/>
                        <a:t>Action plan</a:t>
                      </a:r>
                      <a:r>
                        <a:rPr lang="en-GB" sz="1200" b="1" baseline="0" dirty="0"/>
                        <a:t> </a:t>
                      </a:r>
                      <a:r>
                        <a:rPr lang="en-GB" sz="1200" b="1" dirty="0"/>
                        <a:t>monitoring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/>
                        <a:t>HT/</a:t>
                      </a:r>
                      <a:r>
                        <a:rPr lang="en-GB" sz="1200" b="1" baseline="0" dirty="0"/>
                        <a:t> Safeguarding </a:t>
                      </a:r>
                      <a:r>
                        <a:rPr lang="en-GB" sz="1200" b="1" baseline="0" dirty="0" err="1"/>
                        <a:t>Gov</a:t>
                      </a:r>
                      <a:endParaRPr lang="en-GB" sz="1200" b="1" dirty="0"/>
                    </a:p>
                    <a:p>
                      <a:pPr algn="ctr"/>
                      <a:endParaRPr lang="en-GB" sz="1200" b="1" dirty="0"/>
                    </a:p>
                    <a:p>
                      <a:pPr algn="ctr"/>
                      <a:r>
                        <a:rPr lang="en-GB" sz="1200" b="1" dirty="0"/>
                        <a:t>Termly SCR Monitoring </a:t>
                      </a:r>
                    </a:p>
                    <a:p>
                      <a:pPr algn="ctr"/>
                      <a:r>
                        <a:rPr lang="en-GB" sz="1200" b="1" baseline="0" dirty="0"/>
                        <a:t>Individual Staff Record Folders</a:t>
                      </a:r>
                    </a:p>
                    <a:p>
                      <a:pPr algn="ctr"/>
                      <a:r>
                        <a:rPr lang="en-GB" sz="1200" b="1" dirty="0"/>
                        <a:t>AO/Safeguarding Governor</a:t>
                      </a:r>
                    </a:p>
                    <a:p>
                      <a:pPr algn="ctr"/>
                      <a:endParaRPr lang="en-GB" sz="1200" b="1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/>
                        <a:t>Annual Vulnerable</a:t>
                      </a:r>
                      <a:r>
                        <a:rPr lang="en-GB" sz="1200" b="1" baseline="0" dirty="0"/>
                        <a:t> Children </a:t>
                      </a:r>
                      <a:r>
                        <a:rPr lang="en-GB" sz="1200" b="1" dirty="0" err="1"/>
                        <a:t>Mtg</a:t>
                      </a:r>
                      <a:endParaRPr lang="en-GB" sz="1200" b="1" baseline="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5486751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-1" r="-90331" b="-91412"/>
          <a:stretch/>
        </p:blipFill>
        <p:spPr>
          <a:xfrm>
            <a:off x="2906585" y="5105387"/>
            <a:ext cx="685800" cy="12287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1691" y="3306755"/>
            <a:ext cx="805542" cy="3901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9749" y="3709556"/>
            <a:ext cx="326571" cy="31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127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300</Words>
  <Application>Microsoft Office PowerPoint</Application>
  <PresentationFormat>Widescreen</PresentationFormat>
  <Paragraphs>87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SAFEGUARDING AT ANDREWS’ ENDOWED   Love        Courage Respect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Andrews’ Endowed CE Primary School</dc:title>
  <dc:creator>Maria Lloyd</dc:creator>
  <cp:lastModifiedBy>Mrs Gundry</cp:lastModifiedBy>
  <cp:revision>25</cp:revision>
  <cp:lastPrinted>2019-10-25T13:49:26Z</cp:lastPrinted>
  <dcterms:created xsi:type="dcterms:W3CDTF">2019-10-25T09:57:53Z</dcterms:created>
  <dcterms:modified xsi:type="dcterms:W3CDTF">2026-04-01T19:43:14Z</dcterms:modified>
</cp:coreProperties>
</file>