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6" r:id="rId6"/>
    <p:sldId id="260" r:id="rId7"/>
    <p:sldId id="261" r:id="rId8"/>
    <p:sldId id="262" r:id="rId9"/>
    <p:sldId id="263"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5" d="100"/>
          <a:sy n="75" d="100"/>
        </p:scale>
        <p:origin x="32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915D6-859F-493B-9057-8268CFA8F3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9FFE3BD-5942-4C63-95E2-FBDEEE9A87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E8F3767-C993-4A30-BA5C-72FA1BDCE078}"/>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5" name="Footer Placeholder 4">
            <a:extLst>
              <a:ext uri="{FF2B5EF4-FFF2-40B4-BE49-F238E27FC236}">
                <a16:creationId xmlns:a16="http://schemas.microsoft.com/office/drawing/2014/main" id="{70F9F7E1-A29B-4C71-9F01-10FF2DEDDF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579DF2-67E1-45BA-A008-F84F00638618}"/>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3621531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F63DB-FE80-45E4-AB38-E9520B49A5E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906EFC-A7A8-4D34-B940-A73FD80ABA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8B1C90-2760-4400-A6EA-179C3A7116B7}"/>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5" name="Footer Placeholder 4">
            <a:extLst>
              <a:ext uri="{FF2B5EF4-FFF2-40B4-BE49-F238E27FC236}">
                <a16:creationId xmlns:a16="http://schemas.microsoft.com/office/drawing/2014/main" id="{980476D0-21DF-472B-81E0-5C714CE4BF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BF42-5D84-4601-9802-E34012850485}"/>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4054549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39773-4D9E-4103-90CA-451F508572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DA67D30-FEB2-40D8-9026-0A5C1E1DF9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775278-006C-469F-8B0A-9BA1F850F01A}"/>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5" name="Footer Placeholder 4">
            <a:extLst>
              <a:ext uri="{FF2B5EF4-FFF2-40B4-BE49-F238E27FC236}">
                <a16:creationId xmlns:a16="http://schemas.microsoft.com/office/drawing/2014/main" id="{FF10BE29-1022-433A-AA2F-3AFF802D44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6F3C33-EB60-489F-AAE8-BB14287C0F06}"/>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621506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75915-2AAB-40FE-8EED-6EC607C3CC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3C9052-EDCE-4E2B-BF73-6749CAA909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F2A570E-E86D-4DE0-950E-DF59D80918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EF477D8-7967-45AB-ABD5-3BCFBA722B4B}"/>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6" name="Footer Placeholder 5">
            <a:extLst>
              <a:ext uri="{FF2B5EF4-FFF2-40B4-BE49-F238E27FC236}">
                <a16:creationId xmlns:a16="http://schemas.microsoft.com/office/drawing/2014/main" id="{6C1AF44F-DE93-40D1-A65C-77DA811998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E85DE7-194E-4771-8217-E013A5C3C02D}"/>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2962440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C5969-7923-4BEC-81E8-F9608EC54EE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1F5ECD-E305-49D0-A0AE-FA6C3280EE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2B265F-2734-409C-825E-2EC2D053BE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1E1B17-623D-4D6D-9B26-8A2873C89A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5AA343-8368-4843-930B-A9C976064E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6860BF8-F738-4AC9-A480-A3FBFE08CBEA}"/>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8" name="Footer Placeholder 7">
            <a:extLst>
              <a:ext uri="{FF2B5EF4-FFF2-40B4-BE49-F238E27FC236}">
                <a16:creationId xmlns:a16="http://schemas.microsoft.com/office/drawing/2014/main" id="{E984A802-C017-489A-AE6D-1CA78846D4F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8CE52CC-498A-42E6-A707-0FBA6984BD00}"/>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1193056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84095-CC11-4797-AA85-207C9C5E925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41FAE9-38A5-4B41-B41E-90A693D64AD9}"/>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4" name="Footer Placeholder 3">
            <a:extLst>
              <a:ext uri="{FF2B5EF4-FFF2-40B4-BE49-F238E27FC236}">
                <a16:creationId xmlns:a16="http://schemas.microsoft.com/office/drawing/2014/main" id="{2D61B081-5FAE-4792-B100-D320F180D57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10189A4-033D-44E4-A440-6E0B430B1EB1}"/>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1324940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0B1FC9-7EB4-4ACB-A890-EDF2D93C61C0}"/>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3" name="Footer Placeholder 2">
            <a:extLst>
              <a:ext uri="{FF2B5EF4-FFF2-40B4-BE49-F238E27FC236}">
                <a16:creationId xmlns:a16="http://schemas.microsoft.com/office/drawing/2014/main" id="{CE74B114-0E77-4F18-B59E-F7D95F924D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53A0A77-FE87-40A9-A756-F8AC5A11D4D5}"/>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4165014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CE5C-2197-4255-8945-7BCDCD3A54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06FEE20-16FF-4568-8D6E-92DF7AEA4B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A621E99-D9D9-44B9-8973-3CB3466A8E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A553EC-7F86-4FA1-9A0B-8A8584E687F4}"/>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6" name="Footer Placeholder 5">
            <a:extLst>
              <a:ext uri="{FF2B5EF4-FFF2-40B4-BE49-F238E27FC236}">
                <a16:creationId xmlns:a16="http://schemas.microsoft.com/office/drawing/2014/main" id="{4864E089-1FCB-4DD6-8CF1-8CD5F1288F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CB44D7-B722-4417-B952-EF6D5FC66906}"/>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170611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853E-7FF6-452A-9BC7-C878C00FFC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6470345-5770-42C4-9917-67DD0BDB9A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0F4CD1-7BD3-4DF9-A82F-1E23EC7723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0790CC-BFD2-472C-8853-A2D95BAEDC00}"/>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6" name="Footer Placeholder 5">
            <a:extLst>
              <a:ext uri="{FF2B5EF4-FFF2-40B4-BE49-F238E27FC236}">
                <a16:creationId xmlns:a16="http://schemas.microsoft.com/office/drawing/2014/main" id="{06193BC4-650B-4E23-B4AD-69AF77181C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39C84D-78D9-4468-9951-FA36EFA8ACA5}"/>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1898120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27D1F-C880-4531-9BB7-E84CE02B3DD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40AEC3-9741-4988-96ED-169D479C2A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A47BD1-9679-4E42-BA61-4E507B0E9190}"/>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5" name="Footer Placeholder 4">
            <a:extLst>
              <a:ext uri="{FF2B5EF4-FFF2-40B4-BE49-F238E27FC236}">
                <a16:creationId xmlns:a16="http://schemas.microsoft.com/office/drawing/2014/main" id="{2E9E19B5-AD5A-4AE4-B55F-7E8B2CA620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C0AA2B-98DD-4E5F-9AEA-FBD45B7CD984}"/>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1242047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E8A07A-244F-425D-B0DE-6488E5421D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567454-5086-43F1-A7C9-5A2ECBECA6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C6CE65-62CC-41B0-BDBE-768A4E11B1FE}"/>
              </a:ext>
            </a:extLst>
          </p:cNvPr>
          <p:cNvSpPr>
            <a:spLocks noGrp="1"/>
          </p:cNvSpPr>
          <p:nvPr>
            <p:ph type="dt" sz="half" idx="10"/>
          </p:nvPr>
        </p:nvSpPr>
        <p:spPr/>
        <p:txBody>
          <a:bodyPr/>
          <a:lstStyle/>
          <a:p>
            <a:fld id="{0A61398A-733F-4909-957D-1F9C1451FAFA}" type="datetimeFigureOut">
              <a:rPr lang="en-GB" smtClean="0"/>
              <a:t>10/09/2025</a:t>
            </a:fld>
            <a:endParaRPr lang="en-GB"/>
          </a:p>
        </p:txBody>
      </p:sp>
      <p:sp>
        <p:nvSpPr>
          <p:cNvPr id="5" name="Footer Placeholder 4">
            <a:extLst>
              <a:ext uri="{FF2B5EF4-FFF2-40B4-BE49-F238E27FC236}">
                <a16:creationId xmlns:a16="http://schemas.microsoft.com/office/drawing/2014/main" id="{445940A7-7542-4901-A0EC-31550FF409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928935-15FF-4BE1-9A42-C8841B0F0F8D}"/>
              </a:ext>
            </a:extLst>
          </p:cNvPr>
          <p:cNvSpPr>
            <a:spLocks noGrp="1"/>
          </p:cNvSpPr>
          <p:nvPr>
            <p:ph type="sldNum" sz="quarter" idx="12"/>
          </p:nvPr>
        </p:nvSpPr>
        <p:spPr/>
        <p:txBody>
          <a:bodyPr/>
          <a:lstStyle/>
          <a:p>
            <a:fld id="{B8985002-B80E-4780-A6A0-91049E6C352D}" type="slidenum">
              <a:rPr lang="en-GB" smtClean="0"/>
              <a:t>‹#›</a:t>
            </a:fld>
            <a:endParaRPr lang="en-GB"/>
          </a:p>
        </p:txBody>
      </p:sp>
    </p:spTree>
    <p:extLst>
      <p:ext uri="{BB962C8B-B14F-4D97-AF65-F5344CB8AC3E}">
        <p14:creationId xmlns:p14="http://schemas.microsoft.com/office/powerpoint/2010/main" val="2614301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2A532B-3103-4270-A148-B661FB2501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5C0B3CC-68DD-4B8A-8FA8-4C648023B5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172973-C9AF-4EDB-BAB3-ABFDD3EC40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61398A-733F-4909-957D-1F9C1451FAFA}" type="datetimeFigureOut">
              <a:rPr lang="en-GB" smtClean="0"/>
              <a:t>10/09/2025</a:t>
            </a:fld>
            <a:endParaRPr lang="en-GB"/>
          </a:p>
        </p:txBody>
      </p:sp>
      <p:sp>
        <p:nvSpPr>
          <p:cNvPr id="5" name="Footer Placeholder 4">
            <a:extLst>
              <a:ext uri="{FF2B5EF4-FFF2-40B4-BE49-F238E27FC236}">
                <a16:creationId xmlns:a16="http://schemas.microsoft.com/office/drawing/2014/main" id="{8BAF92D7-C584-4972-BFC9-6B73486B04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59958E6-9A0F-40B2-9E54-4CC8F7E25E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985002-B80E-4780-A6A0-91049E6C352D}" type="slidenum">
              <a:rPr lang="en-GB" smtClean="0"/>
              <a:t>‹#›</a:t>
            </a:fld>
            <a:endParaRPr lang="en-GB"/>
          </a:p>
        </p:txBody>
      </p:sp>
    </p:spTree>
    <p:extLst>
      <p:ext uri="{BB962C8B-B14F-4D97-AF65-F5344CB8AC3E}">
        <p14:creationId xmlns:p14="http://schemas.microsoft.com/office/powerpoint/2010/main" val="403864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194497-DB50-47A5-A9DB-C8FCCD49C066}"/>
              </a:ext>
            </a:extLst>
          </p:cNvPr>
          <p:cNvPicPr>
            <a:picLocks noChangeAspect="1"/>
          </p:cNvPicPr>
          <p:nvPr/>
        </p:nvPicPr>
        <p:blipFill>
          <a:blip r:embed="rId2"/>
          <a:stretch>
            <a:fillRect/>
          </a:stretch>
        </p:blipFill>
        <p:spPr>
          <a:xfrm>
            <a:off x="2021975" y="787401"/>
            <a:ext cx="7192922" cy="4454618"/>
          </a:xfrm>
          <a:prstGeom prst="rect">
            <a:avLst/>
          </a:prstGeom>
        </p:spPr>
      </p:pic>
      <p:sp>
        <p:nvSpPr>
          <p:cNvPr id="8" name="TextBox 7">
            <a:extLst>
              <a:ext uri="{FF2B5EF4-FFF2-40B4-BE49-F238E27FC236}">
                <a16:creationId xmlns:a16="http://schemas.microsoft.com/office/drawing/2014/main" id="{9680D0C2-7336-4647-897A-DBB0BBB76D57}"/>
              </a:ext>
            </a:extLst>
          </p:cNvPr>
          <p:cNvSpPr txBox="1"/>
          <p:nvPr/>
        </p:nvSpPr>
        <p:spPr>
          <a:xfrm>
            <a:off x="1524000" y="550333"/>
            <a:ext cx="8441267" cy="4961467"/>
          </a:xfrm>
          <a:prstGeom prst="rect">
            <a:avLst/>
          </a:prstGeom>
          <a:noFill/>
          <a:ln w="38100">
            <a:solidFill>
              <a:schemeClr val="tx1"/>
            </a:solidFill>
          </a:ln>
        </p:spPr>
        <p:txBody>
          <a:bodyPr wrap="square" rtlCol="0">
            <a:spAutoFit/>
          </a:bodyPr>
          <a:lstStyle/>
          <a:p>
            <a:endParaRPr lang="en-GB" dirty="0"/>
          </a:p>
        </p:txBody>
      </p:sp>
    </p:spTree>
    <p:extLst>
      <p:ext uri="{BB962C8B-B14F-4D97-AF65-F5344CB8AC3E}">
        <p14:creationId xmlns:p14="http://schemas.microsoft.com/office/powerpoint/2010/main" val="2625129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CB5336-E14C-4BBD-B3FC-97EF68394338}"/>
              </a:ext>
            </a:extLst>
          </p:cNvPr>
          <p:cNvSpPr txBox="1"/>
          <p:nvPr/>
        </p:nvSpPr>
        <p:spPr>
          <a:xfrm>
            <a:off x="2464904" y="649357"/>
            <a:ext cx="7500731" cy="769441"/>
          </a:xfrm>
          <a:prstGeom prst="rect">
            <a:avLst/>
          </a:prstGeom>
          <a:noFill/>
        </p:spPr>
        <p:txBody>
          <a:bodyPr wrap="square" rtlCol="0">
            <a:spAutoFit/>
          </a:bodyPr>
          <a:lstStyle/>
          <a:p>
            <a:pPr algn="ctr"/>
            <a:r>
              <a:rPr lang="en-GB" sz="4400" b="1" dirty="0">
                <a:solidFill>
                  <a:srgbClr val="0070C0"/>
                </a:solidFill>
                <a:latin typeface="Sassoon Infant Std" panose="020B0503020103030203" pitchFamily="34" charset="0"/>
              </a:rPr>
              <a:t>Adults in Year 1</a:t>
            </a:r>
          </a:p>
        </p:txBody>
      </p:sp>
      <p:sp>
        <p:nvSpPr>
          <p:cNvPr id="5" name="TextBox 4">
            <a:extLst>
              <a:ext uri="{FF2B5EF4-FFF2-40B4-BE49-F238E27FC236}">
                <a16:creationId xmlns:a16="http://schemas.microsoft.com/office/drawing/2014/main" id="{CBFE0C57-644B-41EE-84A5-B73E8D8FC376}"/>
              </a:ext>
            </a:extLst>
          </p:cNvPr>
          <p:cNvSpPr txBox="1"/>
          <p:nvPr/>
        </p:nvSpPr>
        <p:spPr>
          <a:xfrm>
            <a:off x="1205948" y="1895061"/>
            <a:ext cx="10270435" cy="3046988"/>
          </a:xfrm>
          <a:prstGeom prst="rect">
            <a:avLst/>
          </a:prstGeom>
          <a:noFill/>
        </p:spPr>
        <p:txBody>
          <a:bodyPr wrap="square" rtlCol="0">
            <a:spAutoFit/>
          </a:bodyPr>
          <a:lstStyle/>
          <a:p>
            <a:r>
              <a:rPr lang="en-GB" sz="3200" dirty="0">
                <a:solidFill>
                  <a:srgbClr val="00B050"/>
                </a:solidFill>
                <a:latin typeface="Sassoon Infant Std" panose="020B0503020103030203" pitchFamily="34" charset="0"/>
              </a:rPr>
              <a:t>		Mrs Ryan – Class Teacher </a:t>
            </a:r>
          </a:p>
          <a:p>
            <a:r>
              <a:rPr lang="en-GB" sz="3200" dirty="0">
                <a:solidFill>
                  <a:srgbClr val="00B050"/>
                </a:solidFill>
                <a:latin typeface="Sassoon Infant Std" panose="020B0503020103030203" pitchFamily="34" charset="0"/>
              </a:rPr>
              <a:t> </a:t>
            </a:r>
          </a:p>
          <a:p>
            <a:pPr lvl="2"/>
            <a:r>
              <a:rPr lang="en-GB" sz="3200" dirty="0">
                <a:solidFill>
                  <a:srgbClr val="00B050"/>
                </a:solidFill>
                <a:latin typeface="Sassoon Infant Std" panose="020B0503020103030203" pitchFamily="34" charset="0"/>
              </a:rPr>
              <a:t>Miss Lau – Teaching Assistant (am only)</a:t>
            </a:r>
          </a:p>
          <a:p>
            <a:endParaRPr lang="en-GB" sz="3200" dirty="0">
              <a:solidFill>
                <a:srgbClr val="00B050"/>
              </a:solidFill>
              <a:latin typeface="Sassoon Infant Std" panose="020B0503020103030203" pitchFamily="34" charset="0"/>
            </a:endParaRPr>
          </a:p>
          <a:p>
            <a:r>
              <a:rPr lang="en-GB" sz="3200" dirty="0">
                <a:solidFill>
                  <a:srgbClr val="00B050"/>
                </a:solidFill>
                <a:latin typeface="Sassoon Infant Std" panose="020B0503020103030203" pitchFamily="34" charset="0"/>
              </a:rPr>
              <a:t>		Mrs </a:t>
            </a:r>
            <a:r>
              <a:rPr lang="en-GB" sz="3200" dirty="0" err="1">
                <a:solidFill>
                  <a:srgbClr val="00B050"/>
                </a:solidFill>
                <a:latin typeface="Sassoon Infant Std" panose="020B0503020103030203" pitchFamily="34" charset="0"/>
              </a:rPr>
              <a:t>Winslade</a:t>
            </a:r>
            <a:r>
              <a:rPr lang="en-GB" sz="3200" dirty="0">
                <a:solidFill>
                  <a:srgbClr val="00B050"/>
                </a:solidFill>
                <a:latin typeface="Sassoon Infant Std" panose="020B0503020103030203" pitchFamily="34" charset="0"/>
              </a:rPr>
              <a:t>-Moon (PPA)</a:t>
            </a:r>
          </a:p>
          <a:p>
            <a:endParaRPr lang="en-GB" sz="3200" dirty="0">
              <a:solidFill>
                <a:srgbClr val="00B050"/>
              </a:solidFill>
              <a:latin typeface="Sassoon Infant Std" panose="020B0503020103030203" pitchFamily="34" charset="0"/>
            </a:endParaRPr>
          </a:p>
        </p:txBody>
      </p:sp>
      <p:sp>
        <p:nvSpPr>
          <p:cNvPr id="3" name="TextBox 2">
            <a:extLst>
              <a:ext uri="{FF2B5EF4-FFF2-40B4-BE49-F238E27FC236}">
                <a16:creationId xmlns:a16="http://schemas.microsoft.com/office/drawing/2014/main" id="{D54CEC22-9E60-4967-8527-D6F7F1998C17}"/>
              </a:ext>
            </a:extLst>
          </p:cNvPr>
          <p:cNvSpPr txBox="1"/>
          <p:nvPr/>
        </p:nvSpPr>
        <p:spPr>
          <a:xfrm>
            <a:off x="1205948" y="516467"/>
            <a:ext cx="9597519" cy="4699000"/>
          </a:xfrm>
          <a:prstGeom prst="rect">
            <a:avLst/>
          </a:prstGeom>
          <a:noFill/>
          <a:ln w="38100">
            <a:solidFill>
              <a:schemeClr val="tx1"/>
            </a:solidFill>
          </a:ln>
        </p:spPr>
        <p:txBody>
          <a:bodyPr wrap="square" rtlCol="0">
            <a:spAutoFit/>
          </a:bodyPr>
          <a:lstStyle/>
          <a:p>
            <a:endParaRPr lang="en-GB" dirty="0"/>
          </a:p>
        </p:txBody>
      </p:sp>
    </p:spTree>
    <p:extLst>
      <p:ext uri="{BB962C8B-B14F-4D97-AF65-F5344CB8AC3E}">
        <p14:creationId xmlns:p14="http://schemas.microsoft.com/office/powerpoint/2010/main" val="546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01AF85-B056-4E7C-BF60-8DBFAB52FD3A}"/>
              </a:ext>
            </a:extLst>
          </p:cNvPr>
          <p:cNvPicPr>
            <a:picLocks noChangeAspect="1"/>
          </p:cNvPicPr>
          <p:nvPr/>
        </p:nvPicPr>
        <p:blipFill>
          <a:blip r:embed="rId2"/>
          <a:stretch>
            <a:fillRect/>
          </a:stretch>
        </p:blipFill>
        <p:spPr>
          <a:xfrm>
            <a:off x="2028319" y="252275"/>
            <a:ext cx="7953882" cy="5955468"/>
          </a:xfrm>
          <a:prstGeom prst="rect">
            <a:avLst/>
          </a:prstGeom>
        </p:spPr>
      </p:pic>
    </p:spTree>
    <p:extLst>
      <p:ext uri="{BB962C8B-B14F-4D97-AF65-F5344CB8AC3E}">
        <p14:creationId xmlns:p14="http://schemas.microsoft.com/office/powerpoint/2010/main" val="3734448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51AB978-BDB9-45EE-85D3-D03A3275F187}"/>
              </a:ext>
            </a:extLst>
          </p:cNvPr>
          <p:cNvSpPr txBox="1"/>
          <p:nvPr/>
        </p:nvSpPr>
        <p:spPr>
          <a:xfrm>
            <a:off x="715617" y="615985"/>
            <a:ext cx="10813774" cy="5293757"/>
          </a:xfrm>
          <a:prstGeom prst="rect">
            <a:avLst/>
          </a:prstGeom>
          <a:ln w="3810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Sassoon Infant Std" panose="020B0503020103030203" pitchFamily="34" charset="0"/>
              </a:rPr>
              <a:t>Our Weekly Timetable</a:t>
            </a:r>
          </a:p>
          <a:p>
            <a:pPr algn="ctr"/>
            <a:r>
              <a:rPr lang="en-GB" sz="2800" dirty="0">
                <a:latin typeface="Sassoon Infant Std" panose="020B0503020103030203" pitchFamily="34" charset="0"/>
              </a:rPr>
              <a:t>(See attachment)</a:t>
            </a:r>
          </a:p>
          <a:p>
            <a:endParaRPr lang="en-GB" sz="1000" dirty="0">
              <a:latin typeface="Sassoon Infant Std" panose="020B0503020103030203" pitchFamily="34" charset="0"/>
            </a:endParaRPr>
          </a:p>
          <a:p>
            <a:r>
              <a:rPr lang="en-GB" sz="2800" b="1" dirty="0">
                <a:latin typeface="Sassoon Infant Std" panose="020B0503020103030203" pitchFamily="34" charset="0"/>
              </a:rPr>
              <a:t>Tuesdays</a:t>
            </a:r>
            <a:r>
              <a:rPr lang="en-GB" sz="2800" dirty="0">
                <a:latin typeface="Sassoon Infant Std" panose="020B0503020103030203" pitchFamily="34" charset="0"/>
              </a:rPr>
              <a:t> – Homework handed in</a:t>
            </a:r>
          </a:p>
          <a:p>
            <a:r>
              <a:rPr lang="en-GB" sz="2800" dirty="0">
                <a:latin typeface="Sassoon Infant Std" panose="020B0503020103030203" pitchFamily="34" charset="0"/>
              </a:rPr>
              <a:t>               Library session</a:t>
            </a:r>
          </a:p>
          <a:p>
            <a:r>
              <a:rPr lang="en-GB" sz="2800" dirty="0">
                <a:latin typeface="Sassoon Infant Std" panose="020B0503020103030203" pitchFamily="34" charset="0"/>
              </a:rPr>
              <a:t>	       PE (PE kit stays at school, taken home at end of half term)</a:t>
            </a:r>
          </a:p>
          <a:p>
            <a:endParaRPr lang="en-GB" sz="1000" dirty="0">
              <a:latin typeface="Sassoon Infant Std" panose="020B0503020103030203" pitchFamily="34" charset="0"/>
            </a:endParaRPr>
          </a:p>
          <a:p>
            <a:r>
              <a:rPr lang="en-GB" sz="2800" b="1" dirty="0">
                <a:latin typeface="Sassoon Infant Std" panose="020B0503020103030203" pitchFamily="34" charset="0"/>
              </a:rPr>
              <a:t>Wednesdays</a:t>
            </a:r>
            <a:r>
              <a:rPr lang="en-GB" sz="2800" dirty="0">
                <a:latin typeface="Sassoon Infant Std" panose="020B0503020103030203" pitchFamily="34" charset="0"/>
              </a:rPr>
              <a:t> – Forest School (Autumn 1 &amp; Spring 2)</a:t>
            </a:r>
          </a:p>
          <a:p>
            <a:endParaRPr lang="en-GB" sz="1000" dirty="0">
              <a:latin typeface="Sassoon Infant Std" panose="020B0503020103030203" pitchFamily="34" charset="0"/>
            </a:endParaRPr>
          </a:p>
          <a:p>
            <a:r>
              <a:rPr lang="en-GB" sz="2800" b="1" dirty="0">
                <a:latin typeface="Sassoon Infant Std" panose="020B0503020103030203" pitchFamily="34" charset="0"/>
              </a:rPr>
              <a:t>Thursdays</a:t>
            </a:r>
            <a:r>
              <a:rPr lang="en-GB" sz="2800" dirty="0">
                <a:latin typeface="Sassoon Infant Std" panose="020B0503020103030203" pitchFamily="34" charset="0"/>
              </a:rPr>
              <a:t> – New homework set</a:t>
            </a:r>
          </a:p>
          <a:p>
            <a:r>
              <a:rPr lang="en-GB" sz="2800" dirty="0">
                <a:latin typeface="Sassoon Infant Std" panose="020B0503020103030203" pitchFamily="34" charset="0"/>
              </a:rPr>
              <a:t>                 Book changing day</a:t>
            </a:r>
          </a:p>
          <a:p>
            <a:r>
              <a:rPr lang="en-GB" sz="2800" dirty="0">
                <a:latin typeface="Sassoon Infant Std" panose="020B0503020103030203" pitchFamily="34" charset="0"/>
              </a:rPr>
              <a:t>                 Computing</a:t>
            </a:r>
          </a:p>
          <a:p>
            <a:r>
              <a:rPr lang="en-GB" sz="2800" b="1" dirty="0">
                <a:latin typeface="Sassoon Infant Std" panose="020B0503020103030203" pitchFamily="34" charset="0"/>
              </a:rPr>
              <a:t>Friday</a:t>
            </a:r>
            <a:r>
              <a:rPr lang="en-GB" sz="2800" dirty="0">
                <a:latin typeface="Sassoon Infant Std" panose="020B0503020103030203" pitchFamily="34" charset="0"/>
              </a:rPr>
              <a:t> – Celebration Assembly</a:t>
            </a:r>
          </a:p>
          <a:p>
            <a:endParaRPr lang="en-GB" sz="2800" dirty="0">
              <a:latin typeface="Sassoon Infant Std" panose="020B0503020103030203" pitchFamily="34" charset="0"/>
            </a:endParaRPr>
          </a:p>
        </p:txBody>
      </p:sp>
    </p:spTree>
    <p:extLst>
      <p:ext uri="{BB962C8B-B14F-4D97-AF65-F5344CB8AC3E}">
        <p14:creationId xmlns:p14="http://schemas.microsoft.com/office/powerpoint/2010/main" val="1294042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9FF313-34E9-4424-8A80-014B999F2C98}"/>
              </a:ext>
            </a:extLst>
          </p:cNvPr>
          <p:cNvPicPr>
            <a:picLocks noChangeAspect="1"/>
          </p:cNvPicPr>
          <p:nvPr/>
        </p:nvPicPr>
        <p:blipFill>
          <a:blip r:embed="rId2"/>
          <a:stretch>
            <a:fillRect/>
          </a:stretch>
        </p:blipFill>
        <p:spPr>
          <a:xfrm>
            <a:off x="1632469" y="702644"/>
            <a:ext cx="8998354" cy="1684421"/>
          </a:xfrm>
          <a:prstGeom prst="rect">
            <a:avLst/>
          </a:prstGeom>
        </p:spPr>
      </p:pic>
      <p:sp>
        <p:nvSpPr>
          <p:cNvPr id="7" name="TextBox 6">
            <a:extLst>
              <a:ext uri="{FF2B5EF4-FFF2-40B4-BE49-F238E27FC236}">
                <a16:creationId xmlns:a16="http://schemas.microsoft.com/office/drawing/2014/main" id="{8DB1FB15-FD18-4EE0-B7FF-9F6A05C0886B}"/>
              </a:ext>
            </a:extLst>
          </p:cNvPr>
          <p:cNvSpPr txBox="1"/>
          <p:nvPr/>
        </p:nvSpPr>
        <p:spPr>
          <a:xfrm>
            <a:off x="866274" y="2627697"/>
            <a:ext cx="10789920" cy="3970318"/>
          </a:xfrm>
          <a:prstGeom prst="rect">
            <a:avLst/>
          </a:prstGeom>
          <a:noFill/>
        </p:spPr>
        <p:txBody>
          <a:bodyPr wrap="square" rtlCol="0">
            <a:spAutoFit/>
          </a:bodyPr>
          <a:lstStyle/>
          <a:p>
            <a:r>
              <a:rPr lang="en-GB" sz="3600" b="1" dirty="0">
                <a:latin typeface="Sassoon Infant Std" panose="020B0503020103030203" pitchFamily="34" charset="0"/>
              </a:rPr>
              <a:t>We will be covering:</a:t>
            </a:r>
          </a:p>
          <a:p>
            <a:pPr marL="285750" indent="-285750">
              <a:buFont typeface="Wingdings" panose="05000000000000000000" pitchFamily="2" charset="2"/>
              <a:buChar char="§"/>
            </a:pPr>
            <a:r>
              <a:rPr lang="en-GB" sz="3600" dirty="0">
                <a:latin typeface="Sassoon Infant Std" panose="020B0503020103030203" pitchFamily="34" charset="0"/>
              </a:rPr>
              <a:t>Non-fiction texts such as instructions, recipes and alphabetically ordered texts.</a:t>
            </a:r>
          </a:p>
          <a:p>
            <a:pPr marL="285750" indent="-285750">
              <a:buFont typeface="Wingdings" panose="05000000000000000000" pitchFamily="2" charset="2"/>
              <a:buChar char="§"/>
            </a:pPr>
            <a:r>
              <a:rPr lang="en-GB" sz="3600" dirty="0">
                <a:latin typeface="Sassoon Infant Std" panose="020B0503020103030203" pitchFamily="34" charset="0"/>
              </a:rPr>
              <a:t>Stories with familiar settings, stories from different cultures and traditional stories. </a:t>
            </a:r>
          </a:p>
          <a:p>
            <a:pPr marL="285750" indent="-285750">
              <a:buFont typeface="Wingdings" panose="05000000000000000000" pitchFamily="2" charset="2"/>
              <a:buChar char="§"/>
            </a:pPr>
            <a:r>
              <a:rPr lang="en-GB" sz="3600" dirty="0">
                <a:latin typeface="Sassoon Infant Std" panose="020B0503020103030203" pitchFamily="34" charset="0"/>
              </a:rPr>
              <a:t>Poetry such as limericks, humorous poems and poems from different cultures.</a:t>
            </a:r>
          </a:p>
        </p:txBody>
      </p:sp>
      <p:sp>
        <p:nvSpPr>
          <p:cNvPr id="8" name="TextBox 7">
            <a:extLst>
              <a:ext uri="{FF2B5EF4-FFF2-40B4-BE49-F238E27FC236}">
                <a16:creationId xmlns:a16="http://schemas.microsoft.com/office/drawing/2014/main" id="{280E44E4-DCCD-47C3-959E-FC9938D944F7}"/>
              </a:ext>
            </a:extLst>
          </p:cNvPr>
          <p:cNvSpPr txBox="1"/>
          <p:nvPr/>
        </p:nvSpPr>
        <p:spPr>
          <a:xfrm>
            <a:off x="519764" y="288758"/>
            <a:ext cx="11136430" cy="6410425"/>
          </a:xfrm>
          <a:prstGeom prst="rect">
            <a:avLst/>
          </a:prstGeom>
          <a:noFill/>
          <a:ln w="38100">
            <a:solidFill>
              <a:schemeClr val="tx1"/>
            </a:solidFill>
          </a:ln>
        </p:spPr>
        <p:txBody>
          <a:bodyPr wrap="square" rtlCol="0">
            <a:spAutoFit/>
          </a:bodyPr>
          <a:lstStyle/>
          <a:p>
            <a:endParaRPr lang="en-GB" dirty="0"/>
          </a:p>
        </p:txBody>
      </p:sp>
    </p:spTree>
    <p:extLst>
      <p:ext uri="{BB962C8B-B14F-4D97-AF65-F5344CB8AC3E}">
        <p14:creationId xmlns:p14="http://schemas.microsoft.com/office/powerpoint/2010/main" val="3080737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AC7914-4118-45B5-97AF-BF19F22A0547}"/>
              </a:ext>
            </a:extLst>
          </p:cNvPr>
          <p:cNvPicPr>
            <a:picLocks noChangeAspect="1"/>
          </p:cNvPicPr>
          <p:nvPr/>
        </p:nvPicPr>
        <p:blipFill>
          <a:blip r:embed="rId2"/>
          <a:stretch>
            <a:fillRect/>
          </a:stretch>
        </p:blipFill>
        <p:spPr>
          <a:xfrm>
            <a:off x="1272825" y="630459"/>
            <a:ext cx="9866721" cy="1708479"/>
          </a:xfrm>
          <a:prstGeom prst="rect">
            <a:avLst/>
          </a:prstGeom>
        </p:spPr>
      </p:pic>
      <p:sp>
        <p:nvSpPr>
          <p:cNvPr id="5" name="TextBox 4">
            <a:extLst>
              <a:ext uri="{FF2B5EF4-FFF2-40B4-BE49-F238E27FC236}">
                <a16:creationId xmlns:a16="http://schemas.microsoft.com/office/drawing/2014/main" id="{6B4AAC0F-07BB-49C1-B49A-A65D09445391}"/>
              </a:ext>
            </a:extLst>
          </p:cNvPr>
          <p:cNvSpPr txBox="1"/>
          <p:nvPr/>
        </p:nvSpPr>
        <p:spPr>
          <a:xfrm>
            <a:off x="885524" y="2338938"/>
            <a:ext cx="10982425" cy="3631763"/>
          </a:xfrm>
          <a:prstGeom prst="rect">
            <a:avLst/>
          </a:prstGeom>
          <a:noFill/>
        </p:spPr>
        <p:txBody>
          <a:bodyPr wrap="square" rtlCol="0">
            <a:spAutoFit/>
          </a:bodyPr>
          <a:lstStyle/>
          <a:p>
            <a:r>
              <a:rPr lang="en-GB" sz="2800" dirty="0">
                <a:latin typeface="Sassoon Infant Std" panose="020B0503020103030203" pitchFamily="34" charset="0"/>
              </a:rPr>
              <a:t>We will be consolidating and building on the skills learnt in Acorns.</a:t>
            </a:r>
          </a:p>
          <a:p>
            <a:endParaRPr lang="en-GB" sz="1000" dirty="0">
              <a:latin typeface="Sassoon Infant Std" panose="020B0503020103030203" pitchFamily="34" charset="0"/>
            </a:endParaRPr>
          </a:p>
          <a:p>
            <a:r>
              <a:rPr lang="en-GB" sz="3200" b="1" dirty="0">
                <a:latin typeface="Sassoon Infant Std" panose="020B0503020103030203" pitchFamily="34" charset="0"/>
              </a:rPr>
              <a:t>This will include:</a:t>
            </a:r>
          </a:p>
          <a:p>
            <a:pPr marL="285750" indent="-285750">
              <a:buFont typeface="Wingdings" panose="05000000000000000000" pitchFamily="2" charset="2"/>
              <a:buChar char="§"/>
            </a:pPr>
            <a:r>
              <a:rPr lang="en-GB" sz="3200" dirty="0">
                <a:latin typeface="Sassoon Infant Std" panose="020B0503020103030203" pitchFamily="34" charset="0"/>
              </a:rPr>
              <a:t>Concepts of number focusing on the four operations</a:t>
            </a:r>
          </a:p>
          <a:p>
            <a:pPr marL="285750" indent="-285750">
              <a:buFont typeface="Wingdings" panose="05000000000000000000" pitchFamily="2" charset="2"/>
              <a:buChar char="§"/>
            </a:pPr>
            <a:r>
              <a:rPr lang="en-GB" sz="3200" dirty="0">
                <a:latin typeface="Sassoon Infant Std" panose="020B0503020103030203" pitchFamily="34" charset="0"/>
              </a:rPr>
              <a:t>Problem solving and real life problems</a:t>
            </a:r>
          </a:p>
          <a:p>
            <a:pPr marL="285750" indent="-285750">
              <a:buFont typeface="Wingdings" panose="05000000000000000000" pitchFamily="2" charset="2"/>
              <a:buChar char="§"/>
            </a:pPr>
            <a:r>
              <a:rPr lang="en-GB" sz="3200" dirty="0">
                <a:latin typeface="Sassoon Infant Std" panose="020B0503020103030203" pitchFamily="34" charset="0"/>
              </a:rPr>
              <a:t>Names and properties of 2D and 3D shapes</a:t>
            </a:r>
          </a:p>
          <a:p>
            <a:pPr marL="285750" indent="-285750">
              <a:buFont typeface="Wingdings" panose="05000000000000000000" pitchFamily="2" charset="2"/>
              <a:buChar char="§"/>
            </a:pPr>
            <a:r>
              <a:rPr lang="en-GB" sz="3200" dirty="0">
                <a:latin typeface="Sassoon Infant Std" panose="020B0503020103030203" pitchFamily="34" charset="0"/>
              </a:rPr>
              <a:t>Measures and associated problem solving. </a:t>
            </a:r>
          </a:p>
          <a:p>
            <a:pPr marL="285750" indent="-285750">
              <a:buFont typeface="Wingdings" panose="05000000000000000000" pitchFamily="2" charset="2"/>
              <a:buChar char="§"/>
            </a:pPr>
            <a:r>
              <a:rPr lang="en-GB" sz="3200" dirty="0">
                <a:latin typeface="Sassoon Infant Std" panose="020B0503020103030203" pitchFamily="34" charset="0"/>
              </a:rPr>
              <a:t>Data handling</a:t>
            </a:r>
          </a:p>
        </p:txBody>
      </p:sp>
      <p:sp>
        <p:nvSpPr>
          <p:cNvPr id="6" name="TextBox 5">
            <a:extLst>
              <a:ext uri="{FF2B5EF4-FFF2-40B4-BE49-F238E27FC236}">
                <a16:creationId xmlns:a16="http://schemas.microsoft.com/office/drawing/2014/main" id="{D74F2B80-6262-4F42-A4E8-C36452B47DA4}"/>
              </a:ext>
            </a:extLst>
          </p:cNvPr>
          <p:cNvSpPr txBox="1"/>
          <p:nvPr/>
        </p:nvSpPr>
        <p:spPr>
          <a:xfrm>
            <a:off x="625642" y="471638"/>
            <a:ext cx="11126804" cy="5861785"/>
          </a:xfrm>
          <a:prstGeom prst="rect">
            <a:avLst/>
          </a:prstGeom>
          <a:noFill/>
          <a:ln w="38100">
            <a:solidFill>
              <a:schemeClr val="tx1"/>
            </a:solidFill>
          </a:ln>
        </p:spPr>
        <p:txBody>
          <a:bodyPr wrap="square" rtlCol="0">
            <a:spAutoFit/>
          </a:bodyPr>
          <a:lstStyle/>
          <a:p>
            <a:endParaRPr lang="en-GB" dirty="0"/>
          </a:p>
        </p:txBody>
      </p:sp>
    </p:spTree>
    <p:extLst>
      <p:ext uri="{BB962C8B-B14F-4D97-AF65-F5344CB8AC3E}">
        <p14:creationId xmlns:p14="http://schemas.microsoft.com/office/powerpoint/2010/main" val="1457021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FB843A-236C-40D0-A785-069E85358A24}"/>
              </a:ext>
            </a:extLst>
          </p:cNvPr>
          <p:cNvPicPr>
            <a:picLocks noChangeAspect="1"/>
          </p:cNvPicPr>
          <p:nvPr/>
        </p:nvPicPr>
        <p:blipFill>
          <a:blip r:embed="rId2"/>
          <a:stretch>
            <a:fillRect/>
          </a:stretch>
        </p:blipFill>
        <p:spPr>
          <a:xfrm>
            <a:off x="1472447" y="654518"/>
            <a:ext cx="9939123" cy="1222408"/>
          </a:xfrm>
          <a:prstGeom prst="rect">
            <a:avLst/>
          </a:prstGeom>
        </p:spPr>
      </p:pic>
      <p:sp>
        <p:nvSpPr>
          <p:cNvPr id="8" name="TextBox 7">
            <a:extLst>
              <a:ext uri="{FF2B5EF4-FFF2-40B4-BE49-F238E27FC236}">
                <a16:creationId xmlns:a16="http://schemas.microsoft.com/office/drawing/2014/main" id="{94EAFC68-2111-4AA3-9F17-376641E5A239}"/>
              </a:ext>
            </a:extLst>
          </p:cNvPr>
          <p:cNvSpPr txBox="1"/>
          <p:nvPr/>
        </p:nvSpPr>
        <p:spPr>
          <a:xfrm>
            <a:off x="1126438" y="2149019"/>
            <a:ext cx="9939123" cy="4278094"/>
          </a:xfrm>
          <a:prstGeom prst="rect">
            <a:avLst/>
          </a:prstGeom>
          <a:noFill/>
        </p:spPr>
        <p:txBody>
          <a:bodyPr wrap="square" rtlCol="0">
            <a:spAutoFit/>
          </a:bodyPr>
          <a:lstStyle/>
          <a:p>
            <a:r>
              <a:rPr lang="en-GB" sz="2400" b="1" dirty="0">
                <a:latin typeface="Sassoon Infant Std" panose="020B0503020103030203" pitchFamily="34" charset="0"/>
              </a:rPr>
              <a:t>We will be covering different topics throughout the year:</a:t>
            </a:r>
          </a:p>
          <a:p>
            <a:endParaRPr lang="en-GB" sz="2400" b="1" dirty="0">
              <a:latin typeface="Sassoon Infant Std" panose="020B0503020103030203" pitchFamily="34" charset="0"/>
            </a:endParaRPr>
          </a:p>
          <a:p>
            <a:pPr marL="285750" indent="-285750">
              <a:buFont typeface="Wingdings" panose="05000000000000000000" pitchFamily="2" charset="2"/>
              <a:buChar char="§"/>
            </a:pPr>
            <a:r>
              <a:rPr lang="en-GB" sz="2800" dirty="0">
                <a:latin typeface="Sassoon Infant Std" panose="020B0503020103030203" pitchFamily="34" charset="0"/>
              </a:rPr>
              <a:t>Marvellous Me</a:t>
            </a:r>
          </a:p>
          <a:p>
            <a:pPr marL="285750" indent="-285750">
              <a:buFont typeface="Wingdings" panose="05000000000000000000" pitchFamily="2" charset="2"/>
              <a:buChar char="§"/>
            </a:pPr>
            <a:r>
              <a:rPr lang="en-GB" sz="2800" dirty="0">
                <a:latin typeface="Sassoon Infant Std" panose="020B0503020103030203" pitchFamily="34" charset="0"/>
              </a:rPr>
              <a:t>Amazing Africa</a:t>
            </a:r>
          </a:p>
          <a:p>
            <a:pPr marL="285750" indent="-285750">
              <a:buFont typeface="Wingdings" panose="05000000000000000000" pitchFamily="2" charset="2"/>
              <a:buChar char="§"/>
            </a:pPr>
            <a:r>
              <a:rPr lang="en-GB" sz="2800" dirty="0">
                <a:latin typeface="Sassoon Infant Std" panose="020B0503020103030203" pitchFamily="34" charset="0"/>
              </a:rPr>
              <a:t>Our Wonderful World</a:t>
            </a:r>
          </a:p>
          <a:p>
            <a:pPr marL="285750" indent="-285750">
              <a:buFont typeface="Wingdings" panose="05000000000000000000" pitchFamily="2" charset="2"/>
              <a:buChar char="§"/>
            </a:pPr>
            <a:r>
              <a:rPr lang="en-GB" sz="2800" dirty="0">
                <a:latin typeface="Sassoon Infant Std" panose="020B0503020103030203" pitchFamily="34" charset="0"/>
              </a:rPr>
              <a:t>Splendid Seasons</a:t>
            </a:r>
          </a:p>
          <a:p>
            <a:pPr marL="285750" indent="-285750">
              <a:buFont typeface="Wingdings" panose="05000000000000000000" pitchFamily="2" charset="2"/>
              <a:buChar char="§"/>
            </a:pPr>
            <a:r>
              <a:rPr lang="en-GB" sz="2800" dirty="0">
                <a:latin typeface="Sassoon Infant Std" panose="020B0503020103030203" pitchFamily="34" charset="0"/>
              </a:rPr>
              <a:t>The Great Fire of London</a:t>
            </a:r>
          </a:p>
          <a:p>
            <a:pPr marL="285750" indent="-285750">
              <a:buFont typeface="Wingdings" panose="05000000000000000000" pitchFamily="2" charset="2"/>
              <a:buChar char="§"/>
            </a:pPr>
            <a:r>
              <a:rPr lang="en-GB" sz="2800" dirty="0">
                <a:latin typeface="Sassoon Infant Std" panose="020B0503020103030203" pitchFamily="34" charset="0"/>
              </a:rPr>
              <a:t>Animal Kingdom</a:t>
            </a:r>
          </a:p>
          <a:p>
            <a:endParaRPr lang="en-GB" sz="2800" dirty="0">
              <a:latin typeface="Sassoon Infant Std" panose="020B0503020103030203" pitchFamily="34" charset="0"/>
            </a:endParaRPr>
          </a:p>
          <a:p>
            <a:r>
              <a:rPr lang="en-GB" sz="2800" dirty="0">
                <a:latin typeface="Sassoon Infant Std" panose="020B0503020103030203" pitchFamily="34" charset="0"/>
              </a:rPr>
              <a:t> </a:t>
            </a:r>
          </a:p>
        </p:txBody>
      </p:sp>
      <p:sp>
        <p:nvSpPr>
          <p:cNvPr id="9" name="TextBox 8">
            <a:extLst>
              <a:ext uri="{FF2B5EF4-FFF2-40B4-BE49-F238E27FC236}">
                <a16:creationId xmlns:a16="http://schemas.microsoft.com/office/drawing/2014/main" id="{ECB85BD8-A2B7-4E2A-AE44-F78DE73A1B33}"/>
              </a:ext>
            </a:extLst>
          </p:cNvPr>
          <p:cNvSpPr txBox="1"/>
          <p:nvPr/>
        </p:nvSpPr>
        <p:spPr>
          <a:xfrm>
            <a:off x="539015" y="394636"/>
            <a:ext cx="11136429" cy="5727031"/>
          </a:xfrm>
          <a:prstGeom prst="rect">
            <a:avLst/>
          </a:prstGeom>
          <a:noFill/>
          <a:ln w="38100">
            <a:solidFill>
              <a:schemeClr val="tx1"/>
            </a:solidFill>
          </a:ln>
        </p:spPr>
        <p:txBody>
          <a:bodyPr wrap="square" rtlCol="0">
            <a:spAutoFit/>
          </a:bodyPr>
          <a:lstStyle/>
          <a:p>
            <a:endParaRPr lang="en-GB" dirty="0"/>
          </a:p>
        </p:txBody>
      </p:sp>
    </p:spTree>
    <p:extLst>
      <p:ext uri="{BB962C8B-B14F-4D97-AF65-F5344CB8AC3E}">
        <p14:creationId xmlns:p14="http://schemas.microsoft.com/office/powerpoint/2010/main" val="254931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444952-8698-43BD-9C58-789244AE949B}"/>
              </a:ext>
            </a:extLst>
          </p:cNvPr>
          <p:cNvPicPr>
            <a:picLocks noChangeAspect="1"/>
          </p:cNvPicPr>
          <p:nvPr/>
        </p:nvPicPr>
        <p:blipFill>
          <a:blip r:embed="rId2"/>
          <a:stretch>
            <a:fillRect/>
          </a:stretch>
        </p:blipFill>
        <p:spPr>
          <a:xfrm>
            <a:off x="1232034" y="477353"/>
            <a:ext cx="9452007" cy="1788217"/>
          </a:xfrm>
          <a:prstGeom prst="rect">
            <a:avLst/>
          </a:prstGeom>
        </p:spPr>
      </p:pic>
      <p:sp>
        <p:nvSpPr>
          <p:cNvPr id="5" name="TextBox 4">
            <a:extLst>
              <a:ext uri="{FF2B5EF4-FFF2-40B4-BE49-F238E27FC236}">
                <a16:creationId xmlns:a16="http://schemas.microsoft.com/office/drawing/2014/main" id="{E28C29F9-C118-442F-91B9-6517CAC3A23B}"/>
              </a:ext>
            </a:extLst>
          </p:cNvPr>
          <p:cNvSpPr txBox="1"/>
          <p:nvPr/>
        </p:nvSpPr>
        <p:spPr>
          <a:xfrm>
            <a:off x="1395663" y="2589196"/>
            <a:ext cx="8713537" cy="2677656"/>
          </a:xfrm>
          <a:prstGeom prst="rect">
            <a:avLst/>
          </a:prstGeom>
          <a:noFill/>
        </p:spPr>
        <p:txBody>
          <a:bodyPr wrap="square" rtlCol="0">
            <a:spAutoFit/>
          </a:bodyPr>
          <a:lstStyle/>
          <a:p>
            <a:pPr algn="ctr"/>
            <a:r>
              <a:rPr lang="en-GB" sz="2400" b="1" dirty="0">
                <a:latin typeface="Sassoon Infant Std" panose="020B0503020103030203" pitchFamily="34" charset="0"/>
              </a:rPr>
              <a:t>Our Learning will also include:</a:t>
            </a:r>
          </a:p>
          <a:p>
            <a:pPr algn="ctr"/>
            <a:endParaRPr lang="en-GB" sz="2400" b="1" dirty="0">
              <a:latin typeface="Sassoon Infant Std" panose="020B0503020103030203" pitchFamily="34" charset="0"/>
            </a:endParaRPr>
          </a:p>
          <a:p>
            <a:r>
              <a:rPr lang="en-GB" sz="2400" b="1" dirty="0">
                <a:latin typeface="Sassoon Infant Std" panose="020B0503020103030203" pitchFamily="34" charset="0"/>
              </a:rPr>
              <a:t>RE	Science	History	Geography		PE</a:t>
            </a:r>
          </a:p>
          <a:p>
            <a:endParaRPr lang="en-GB" sz="2400" b="1" dirty="0">
              <a:latin typeface="Sassoon Infant Std" panose="020B0503020103030203" pitchFamily="34" charset="0"/>
            </a:endParaRPr>
          </a:p>
          <a:p>
            <a:r>
              <a:rPr lang="en-GB" sz="2400" b="1" dirty="0">
                <a:latin typeface="Sassoon Infant Std" panose="020B0503020103030203" pitchFamily="34" charset="0"/>
              </a:rPr>
              <a:t>Art	Music		Computing	    DT		  French</a:t>
            </a:r>
          </a:p>
          <a:p>
            <a:endParaRPr lang="en-GB" sz="2400" b="1" dirty="0">
              <a:latin typeface="Sassoon Infant Std" panose="020B0503020103030203" pitchFamily="34" charset="0"/>
            </a:endParaRPr>
          </a:p>
          <a:p>
            <a:r>
              <a:rPr lang="en-GB" sz="2400" b="1" dirty="0">
                <a:latin typeface="Sassoon Infant Std" panose="020B0503020103030203" pitchFamily="34" charset="0"/>
              </a:rPr>
              <a:t>	Outdoor Learning 		Forest School</a:t>
            </a:r>
          </a:p>
        </p:txBody>
      </p:sp>
      <p:sp>
        <p:nvSpPr>
          <p:cNvPr id="6" name="TextBox 5">
            <a:extLst>
              <a:ext uri="{FF2B5EF4-FFF2-40B4-BE49-F238E27FC236}">
                <a16:creationId xmlns:a16="http://schemas.microsoft.com/office/drawing/2014/main" id="{9FB53068-532E-45EE-A31A-23DF8F1129F6}"/>
              </a:ext>
            </a:extLst>
          </p:cNvPr>
          <p:cNvSpPr txBox="1"/>
          <p:nvPr/>
        </p:nvSpPr>
        <p:spPr>
          <a:xfrm>
            <a:off x="657193" y="477353"/>
            <a:ext cx="10544207" cy="5432380"/>
          </a:xfrm>
          <a:prstGeom prst="rect">
            <a:avLst/>
          </a:prstGeom>
          <a:noFill/>
          <a:ln w="38100">
            <a:solidFill>
              <a:schemeClr val="tx1"/>
            </a:solidFill>
          </a:ln>
        </p:spPr>
        <p:txBody>
          <a:bodyPr wrap="square" rtlCol="0">
            <a:spAutoFit/>
          </a:bodyPr>
          <a:lstStyle/>
          <a:p>
            <a:endParaRPr lang="en-GB" dirty="0"/>
          </a:p>
        </p:txBody>
      </p:sp>
    </p:spTree>
    <p:extLst>
      <p:ext uri="{BB962C8B-B14F-4D97-AF65-F5344CB8AC3E}">
        <p14:creationId xmlns:p14="http://schemas.microsoft.com/office/powerpoint/2010/main" val="1761949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7AF522F-5EC9-47E6-B492-3946A2C2C7D3}"/>
              </a:ext>
            </a:extLst>
          </p:cNvPr>
          <p:cNvPicPr>
            <a:picLocks noChangeAspect="1"/>
          </p:cNvPicPr>
          <p:nvPr/>
        </p:nvPicPr>
        <p:blipFill>
          <a:blip r:embed="rId2"/>
          <a:stretch>
            <a:fillRect/>
          </a:stretch>
        </p:blipFill>
        <p:spPr>
          <a:xfrm>
            <a:off x="1465926" y="381001"/>
            <a:ext cx="8802688" cy="1278466"/>
          </a:xfrm>
          <a:prstGeom prst="rect">
            <a:avLst/>
          </a:prstGeom>
        </p:spPr>
      </p:pic>
      <p:sp>
        <p:nvSpPr>
          <p:cNvPr id="7" name="TextBox 6">
            <a:extLst>
              <a:ext uri="{FF2B5EF4-FFF2-40B4-BE49-F238E27FC236}">
                <a16:creationId xmlns:a16="http://schemas.microsoft.com/office/drawing/2014/main" id="{B479E877-EEA9-4B6C-87BF-976987042DBE}"/>
              </a:ext>
            </a:extLst>
          </p:cNvPr>
          <p:cNvSpPr txBox="1"/>
          <p:nvPr/>
        </p:nvSpPr>
        <p:spPr>
          <a:xfrm>
            <a:off x="1651000" y="1862667"/>
            <a:ext cx="8551333" cy="4462760"/>
          </a:xfrm>
          <a:prstGeom prst="rect">
            <a:avLst/>
          </a:prstGeom>
          <a:noFill/>
        </p:spPr>
        <p:txBody>
          <a:bodyPr wrap="square" rtlCol="0">
            <a:spAutoFit/>
          </a:bodyPr>
          <a:lstStyle/>
          <a:p>
            <a:r>
              <a:rPr lang="en-GB" sz="2000" b="1" dirty="0">
                <a:latin typeface="Sassoon Infant Std" panose="020B0503020103030203" pitchFamily="34" charset="0"/>
              </a:rPr>
              <a:t>Regular Reading: </a:t>
            </a:r>
            <a:r>
              <a:rPr lang="en-GB" sz="2000" dirty="0">
                <a:latin typeface="Sassoon Infant Std" panose="020B0503020103030203" pitchFamily="34" charset="0"/>
              </a:rPr>
              <a:t>In Year 1 we want to develop a love of reading. Reading at home 3-4 times a week will accelerate your child’s progress. We will be reading with them at school so please make sure that the books and reading record is sent to school daily.</a:t>
            </a:r>
          </a:p>
          <a:p>
            <a:r>
              <a:rPr lang="en-GB" sz="2000" b="1" dirty="0">
                <a:latin typeface="Sassoon Infant Std" panose="020B0503020103030203" pitchFamily="34" charset="0"/>
              </a:rPr>
              <a:t>Spellings: </a:t>
            </a:r>
            <a:r>
              <a:rPr lang="en-GB" sz="2000" dirty="0">
                <a:latin typeface="Sassoon Infant Std" panose="020B0503020103030203" pitchFamily="34" charset="0"/>
              </a:rPr>
              <a:t>We will be setting spelling words to practise at home. These will be based on our phonics sounds or it could be harder to read and spell words (tricky words).</a:t>
            </a:r>
          </a:p>
          <a:p>
            <a:r>
              <a:rPr lang="en-GB" sz="2000" b="1" dirty="0">
                <a:latin typeface="Sassoon Infant Std" panose="020B0503020103030203" pitchFamily="34" charset="0"/>
              </a:rPr>
              <a:t>Maths, English or Topic: </a:t>
            </a:r>
            <a:r>
              <a:rPr lang="en-GB" sz="2000" dirty="0">
                <a:latin typeface="Sassoon Infant Std" panose="020B0503020103030203" pitchFamily="34" charset="0"/>
              </a:rPr>
              <a:t>Home learning will be alternating and will be linked to our class learning. Maths could either be set on Mathletics or paper based. Mathletics log in information will be stuck in the front of the home learning books. </a:t>
            </a:r>
          </a:p>
          <a:p>
            <a:r>
              <a:rPr lang="en-GB" sz="2000" b="1" dirty="0">
                <a:solidFill>
                  <a:srgbClr val="7030A0"/>
                </a:solidFill>
                <a:latin typeface="Sassoon Infant Std" panose="020B0503020103030203" pitchFamily="34" charset="0"/>
              </a:rPr>
              <a:t>Home Learning will be set every Thursday and due in the following Tuesday. Please complete written tasks in pencil and not pen</a:t>
            </a:r>
          </a:p>
          <a:p>
            <a:endParaRPr lang="en-GB" sz="2400" b="1" dirty="0">
              <a:latin typeface="Sassoon Infant Std" panose="020B0503020103030203" pitchFamily="34" charset="0"/>
            </a:endParaRPr>
          </a:p>
        </p:txBody>
      </p:sp>
      <p:sp>
        <p:nvSpPr>
          <p:cNvPr id="8" name="TextBox 7">
            <a:extLst>
              <a:ext uri="{FF2B5EF4-FFF2-40B4-BE49-F238E27FC236}">
                <a16:creationId xmlns:a16="http://schemas.microsoft.com/office/drawing/2014/main" id="{5212C900-A16F-4128-8E39-066B387735B8}"/>
              </a:ext>
            </a:extLst>
          </p:cNvPr>
          <p:cNvSpPr txBox="1"/>
          <p:nvPr/>
        </p:nvSpPr>
        <p:spPr>
          <a:xfrm>
            <a:off x="1083733" y="381001"/>
            <a:ext cx="9846734" cy="6095998"/>
          </a:xfrm>
          <a:prstGeom prst="rect">
            <a:avLst/>
          </a:prstGeom>
          <a:noFill/>
          <a:ln w="38100">
            <a:solidFill>
              <a:schemeClr val="tx1"/>
            </a:solidFill>
          </a:ln>
        </p:spPr>
        <p:txBody>
          <a:bodyPr wrap="square" rtlCol="0">
            <a:spAutoFit/>
          </a:bodyPr>
          <a:lstStyle/>
          <a:p>
            <a:endParaRPr lang="en-GB" dirty="0"/>
          </a:p>
        </p:txBody>
      </p:sp>
    </p:spTree>
    <p:extLst>
      <p:ext uri="{BB962C8B-B14F-4D97-AF65-F5344CB8AC3E}">
        <p14:creationId xmlns:p14="http://schemas.microsoft.com/office/powerpoint/2010/main" val="110371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D51833-AD05-4226-AFCF-337065E4338C}"/>
              </a:ext>
            </a:extLst>
          </p:cNvPr>
          <p:cNvPicPr>
            <a:picLocks noChangeAspect="1"/>
          </p:cNvPicPr>
          <p:nvPr/>
        </p:nvPicPr>
        <p:blipFill>
          <a:blip r:embed="rId2"/>
          <a:stretch>
            <a:fillRect/>
          </a:stretch>
        </p:blipFill>
        <p:spPr>
          <a:xfrm>
            <a:off x="1842052" y="243857"/>
            <a:ext cx="8481392" cy="6350442"/>
          </a:xfrm>
          <a:prstGeom prst="rect">
            <a:avLst/>
          </a:prstGeom>
        </p:spPr>
      </p:pic>
      <p:sp>
        <p:nvSpPr>
          <p:cNvPr id="2" name="TextBox 1">
            <a:extLst>
              <a:ext uri="{FF2B5EF4-FFF2-40B4-BE49-F238E27FC236}">
                <a16:creationId xmlns:a16="http://schemas.microsoft.com/office/drawing/2014/main" id="{04838865-A75F-4055-BC95-A5677C91D977}"/>
              </a:ext>
            </a:extLst>
          </p:cNvPr>
          <p:cNvSpPr txBox="1"/>
          <p:nvPr/>
        </p:nvSpPr>
        <p:spPr>
          <a:xfrm>
            <a:off x="1278467" y="243857"/>
            <a:ext cx="9880600" cy="6216210"/>
          </a:xfrm>
          <a:prstGeom prst="rect">
            <a:avLst/>
          </a:prstGeom>
          <a:noFill/>
          <a:ln w="38100">
            <a:solidFill>
              <a:schemeClr val="tx1"/>
            </a:solidFill>
          </a:ln>
        </p:spPr>
        <p:txBody>
          <a:bodyPr wrap="square" rtlCol="0">
            <a:spAutoFit/>
          </a:bodyPr>
          <a:lstStyle/>
          <a:p>
            <a:endParaRPr lang="en-GB" dirty="0"/>
          </a:p>
        </p:txBody>
      </p:sp>
    </p:spTree>
    <p:extLst>
      <p:ext uri="{BB962C8B-B14F-4D97-AF65-F5344CB8AC3E}">
        <p14:creationId xmlns:p14="http://schemas.microsoft.com/office/powerpoint/2010/main" val="2521406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1091</TotalTime>
  <Words>397</Words>
  <Application>Microsoft Office PowerPoint</Application>
  <PresentationFormat>Widescreen</PresentationFormat>
  <Paragraphs>52</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Sassoon Infant Std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Ryan</dc:creator>
  <cp:lastModifiedBy>Anelda Ryan</cp:lastModifiedBy>
  <cp:revision>15</cp:revision>
  <dcterms:created xsi:type="dcterms:W3CDTF">2024-09-11T21:44:44Z</dcterms:created>
  <dcterms:modified xsi:type="dcterms:W3CDTF">2025-09-11T07:32:43Z</dcterms:modified>
</cp:coreProperties>
</file>