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3BCA4-59AA-4BA6-84D1-2E05BCC73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31F86F-05D4-40C8-87FD-2B8221DB0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54BFE-F019-4490-AA0C-611719D51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22/10/2025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B5735-12D5-4ABE-96A9-808E1C463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4E54D-707E-4609-80A3-7F1B5AE8B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880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456FB-2FEC-4E11-ADAE-F6DCE9465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D5933-FE21-409D-8DC7-F8884A432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9D269-BF96-4C96-86B8-4E893ACE8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22/10/2025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5F253-0D7A-4AB1-900A-490957B75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FC152-9F28-48E7-8C26-5DAC622D1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876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B4E2D-96A7-46A2-A7CB-8090C9508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2DE87-7B5B-401C-824A-27BCACE37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813D2-46E1-4B6F-85C4-3E12F2F48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22/10/2025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853C0-F225-4996-8FEB-C444AD0FF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53BB7-02E2-4025-A9A8-10D05C27F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719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62AED-3B4A-4450-90D6-F54AD3158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4AC50-25DD-482F-8011-3AF4981FA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272B57-F51B-480E-96A9-0371089A2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62095B-EFD7-4C64-A34F-C34A9E772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22/10/2025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2286C4-501D-48C0-B67E-0296C85F0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4B529A-9911-4ED9-92C8-AEFCEB2A0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559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3D58F-4521-4F44-8558-41B56ED65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6AA17E-2AC7-4C4A-B7E9-59A389E58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0339CB-07C3-482F-A24A-CCE5BB0E88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55655E-8D7D-42AE-807E-5199C15B15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F842A-223A-4C3D-A11C-1574724A3C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B1A657-33E2-4534-B76C-208744DBE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22/10/2025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6B43A4-5BBB-4559-B87B-E9E292FF9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5F06BA-12B7-40A1-8A31-E6A581AA1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568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3C576-7865-46B2-9EB6-CEEF6EDAE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426786-5DD8-4D13-8753-A4872BCB5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22/10/2025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74377A-0952-4038-9F0B-4107E010D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404EEB-CBEC-487B-923B-F89CE4C55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832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48B7E0-8588-4510-B675-6C26BC90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22/10/2025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4E21B9-7DC6-4313-86DC-3AE5084F7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D5E02B-2664-4630-8D26-10E82DDB7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738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0E822-A625-4988-A940-8CBE1100B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A7FBD-01DB-496E-9D42-D0CEFC9FB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7892F9-63A9-4D4B-86F9-D7A0E341C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30EA93-709C-4E66-8DD6-25DC2C468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22/10/2025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4071AF-0F0E-4632-BC98-3B777BABD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40B0BB-8FD8-40C6-9A11-4E7B4A469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18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F433A-A9B4-4DE0-85DD-7FB2B3A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BC91AF-78EE-4FBD-94E9-FAF63AE33F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09B0D-04F6-4B64-B597-75DC28FBBF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D79E07-AA92-4127-97CD-5CF3272FC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22/10/2025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20D6C7-E77A-4685-B5FA-3EF6B3DB9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A4E0DC-31FA-49FF-8F11-352FDABE6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312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9AA2E-0163-4282-AB27-BA0AD3D82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2FB5D2-ACB0-4F6B-AB44-E984B5D9A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D6998-8330-4712-95A8-90A9E0A29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22/10/2025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A8A7C-7F54-4FD5-B421-9B3F10E95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7CEE2-B660-452A-9967-FCA6AC340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076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581242-D87D-4E15-9F4A-2E6567AC98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F76BEF-8B4E-49AC-BF95-3F2F117096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2E936-89C1-488F-93DB-9BA710C9C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22/10/2025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CB0EB-C520-460B-B295-381A00D0C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178FE-2819-4F95-B833-A3E43291E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570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89723A-2530-42C3-B990-448A73890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607E9-9188-4494-BDA0-EDDABE6B2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CD4C0-2422-4CCC-A4F3-6EB18E2B3F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2143C-0115-413C-8E27-BA399E3B9A57}" type="datetimeFigureOut">
              <a:rPr lang="en-GB" smtClean="0"/>
              <a:t>22/10/2025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E1F15-A176-40E2-97D8-D4A9E58DFF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2B031-FB23-42C9-8493-886F759A93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374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464AB-2335-451E-97DC-F1D30964DB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0023" y="136663"/>
            <a:ext cx="8111079" cy="1394460"/>
          </a:xfrm>
        </p:spPr>
        <p:txBody>
          <a:bodyPr>
            <a:normAutofit/>
          </a:bodyPr>
          <a:lstStyle/>
          <a:p>
            <a:r>
              <a:rPr lang="en-GB" sz="8000" b="1" dirty="0">
                <a:latin typeface="Letter-join No-Lead 4" panose="02000505000000020003" pitchFamily="50" charset="0"/>
              </a:rPr>
              <a:t>Belonging</a:t>
            </a:r>
            <a:r>
              <a:rPr lang="en-GB" sz="1800" b="1" dirty="0">
                <a:latin typeface="Letter-join No-Lead 4" panose="02000505000000020003" pitchFamily="50" charset="0"/>
              </a:rPr>
              <a:t>(People of God)</a:t>
            </a:r>
            <a:endParaRPr lang="en-GB" sz="8000" b="1" dirty="0">
              <a:latin typeface="Letter-join No-Lead 4" panose="02000505000000020003" pitchFamily="50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19A54E-2D94-4775-9A2A-17351DEF66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62669" y="1436843"/>
            <a:ext cx="7427028" cy="1394461"/>
          </a:xfrm>
        </p:spPr>
        <p:txBody>
          <a:bodyPr>
            <a:normAutofit/>
          </a:bodyPr>
          <a:lstStyle/>
          <a:p>
            <a:r>
              <a:rPr lang="en-GB" sz="3500" b="1" dirty="0">
                <a:solidFill>
                  <a:srgbClr val="7030A0"/>
                </a:solidFill>
                <a:latin typeface="Letter-join No-Lead 4" panose="02000505000000020003" pitchFamily="50" charset="0"/>
              </a:rPr>
              <a:t>Key Question: How can following God bring freedom and justice?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AE80A2-169A-428A-BAF9-4F0CAF92ACEE}"/>
              </a:ext>
            </a:extLst>
          </p:cNvPr>
          <p:cNvSpPr txBox="1"/>
          <p:nvPr/>
        </p:nvSpPr>
        <p:spPr>
          <a:xfrm>
            <a:off x="1082815" y="929734"/>
            <a:ext cx="1757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>
                <a:latin typeface="Letter-join No-Lead 4" panose="02000505000000020003" pitchFamily="50" charset="0"/>
              </a:rPr>
              <a:t>Key Vocabulary:</a:t>
            </a:r>
          </a:p>
          <a:p>
            <a:endParaRPr lang="en-GB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FA52574-5980-41F7-AEF6-F33C0C5A8E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858581"/>
              </p:ext>
            </p:extLst>
          </p:nvPr>
        </p:nvGraphicFramePr>
        <p:xfrm>
          <a:off x="251158" y="1576065"/>
          <a:ext cx="3658369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4272">
                  <a:extLst>
                    <a:ext uri="{9D8B030D-6E8A-4147-A177-3AD203B41FA5}">
                      <a16:colId xmlns:a16="http://schemas.microsoft.com/office/drawing/2014/main" val="4039828245"/>
                    </a:ext>
                  </a:extLst>
                </a:gridCol>
                <a:gridCol w="2174097">
                  <a:extLst>
                    <a:ext uri="{9D8B030D-6E8A-4147-A177-3AD203B41FA5}">
                      <a16:colId xmlns:a16="http://schemas.microsoft.com/office/drawing/2014/main" val="4120604289"/>
                    </a:ext>
                  </a:extLst>
                </a:gridCol>
              </a:tblGrid>
              <a:tr h="313621">
                <a:tc>
                  <a:txBody>
                    <a:bodyPr/>
                    <a:lstStyle/>
                    <a:p>
                      <a:r>
                        <a:rPr lang="en-GB" dirty="0">
                          <a:latin typeface="Letter-join No-Lead 4" panose="02000505000000020003" pitchFamily="50" charset="0"/>
                        </a:rPr>
                        <a:t>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Letter-join No-Lead 4" panose="02000505000000020003" pitchFamily="50" charset="0"/>
                        </a:rPr>
                        <a:t>Definition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908135"/>
                  </a:ext>
                </a:extLst>
              </a:tr>
              <a:tr h="48849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002107"/>
                  </a:ext>
                </a:extLst>
              </a:tr>
              <a:tr h="48849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34257"/>
                  </a:ext>
                </a:extLst>
              </a:tr>
              <a:tr h="48849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268863"/>
                  </a:ext>
                </a:extLst>
              </a:tr>
              <a:tr h="48849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000239"/>
                  </a:ext>
                </a:extLst>
              </a:tr>
              <a:tr h="48849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307158"/>
                  </a:ext>
                </a:extLst>
              </a:tr>
              <a:tr h="48849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01417"/>
                  </a:ext>
                </a:extLst>
              </a:tr>
              <a:tr h="48849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54855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943B85D-5F6A-451F-B8E8-2ACA0C4371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63987" y="105164"/>
            <a:ext cx="1145540" cy="13944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36EAD0-172B-43C6-9C4A-5BDEC9DF7CCF}"/>
              </a:ext>
            </a:extLst>
          </p:cNvPr>
          <p:cNvSpPr txBox="1"/>
          <p:nvPr/>
        </p:nvSpPr>
        <p:spPr>
          <a:xfrm>
            <a:off x="3946233" y="2497511"/>
            <a:ext cx="7798658" cy="1633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Know the story of Moses and identify how the story shows the concept of freedom as well belonging to the Hebrew people.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Know that the Hebrew people became the Israelites who were then the Jewish people.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Know that Jesus was born into the Jewish people and was a Jew.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HE BIG FRIEZE">
            <a:extLst>
              <a:ext uri="{FF2B5EF4-FFF2-40B4-BE49-F238E27FC236}">
                <a16:creationId xmlns:a16="http://schemas.microsoft.com/office/drawing/2014/main" id="{D1D5AD7D-5EAB-49C8-9F50-FA9B77A36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58" y="188985"/>
            <a:ext cx="881669" cy="109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Matthew 22:34-40 The Great Commandment">
            <a:extLst>
              <a:ext uri="{FF2B5EF4-FFF2-40B4-BE49-F238E27FC236}">
                <a16:creationId xmlns:a16="http://schemas.microsoft.com/office/drawing/2014/main" id="{103DE74F-FE18-486D-9D64-94D6A6A218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00"/>
          <a:stretch/>
        </p:blipFill>
        <p:spPr bwMode="auto">
          <a:xfrm>
            <a:off x="8004079" y="4502714"/>
            <a:ext cx="3936763" cy="214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0E0176-4C3B-40B7-A97F-27EDD2D3F320}"/>
              </a:ext>
            </a:extLst>
          </p:cNvPr>
          <p:cNvSpPr txBox="1"/>
          <p:nvPr/>
        </p:nvSpPr>
        <p:spPr>
          <a:xfrm>
            <a:off x="3946233" y="4131484"/>
            <a:ext cx="4140291" cy="2656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Know that Jesus and his family and followers would have known about the 10 Commandments and would have tried to follow them.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Know that Jesus also gave rules for good living, in a more simplified way, found in: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Matthew 22: 34-40</a:t>
            </a: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BONUS: Know that Christianity </a:t>
            </a:r>
            <a:r>
              <a:rPr lang="en-GB" sz="1600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only began after Jesus had died.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862351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134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Letter-join No-Lead 4</vt:lpstr>
      <vt:lpstr>Symbol</vt:lpstr>
      <vt:lpstr>Office Theme</vt:lpstr>
      <vt:lpstr>Belonging(People of God)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Resurrection (noun)</dc:title>
  <dc:creator>Mrs Hudd</dc:creator>
  <cp:lastModifiedBy>Mrs Hudd</cp:lastModifiedBy>
  <cp:revision>5</cp:revision>
  <dcterms:created xsi:type="dcterms:W3CDTF">2025-03-18T14:12:12Z</dcterms:created>
  <dcterms:modified xsi:type="dcterms:W3CDTF">2025-10-22T10:12:59Z</dcterms:modified>
</cp:coreProperties>
</file>