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56" r:id="rId2"/>
    <p:sldId id="258" r:id="rId3"/>
    <p:sldId id="261" r:id="rId4"/>
    <p:sldId id="257" r:id="rId5"/>
    <p:sldId id="267" r:id="rId6"/>
    <p:sldId id="262" r:id="rId7"/>
    <p:sldId id="273" r:id="rId8"/>
    <p:sldId id="259" r:id="rId9"/>
    <p:sldId id="263" r:id="rId10"/>
    <p:sldId id="266" r:id="rId11"/>
    <p:sldId id="272" r:id="rId12"/>
    <p:sldId id="268" r:id="rId13"/>
    <p:sldId id="271" r:id="rId14"/>
    <p:sldId id="260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33" autoAdjust="0"/>
    <p:restoredTop sz="94660"/>
  </p:normalViewPr>
  <p:slideViewPr>
    <p:cSldViewPr snapToGrid="0">
      <p:cViewPr varScale="1">
        <p:scale>
          <a:sx n="66" d="100"/>
          <a:sy n="66" d="100"/>
        </p:scale>
        <p:origin x="8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34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5750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34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866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77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74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89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5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96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8178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299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6501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640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5814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52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DEE28-0B72-4412-9A33-EA2580EDE84A}" type="datetimeFigureOut">
              <a:rPr lang="en-GB" smtClean="0"/>
              <a:t>09/09/2025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BF80FF7-6E8C-424E-9CF6-53FC1A66C5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49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169" y="1823432"/>
            <a:ext cx="6864791" cy="3211136"/>
          </a:xfrm>
        </p:spPr>
        <p:txBody>
          <a:bodyPr>
            <a:noAutofit/>
          </a:bodyPr>
          <a:lstStyle/>
          <a:p>
            <a:pPr algn="ctr"/>
            <a:br>
              <a:rPr lang="en-GB" sz="138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138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138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Welcome to Year 5</a:t>
            </a:r>
            <a:endParaRPr lang="en-GB" sz="13800" b="1" dirty="0">
              <a:solidFill>
                <a:schemeClr val="accent6">
                  <a:lumMod val="75000"/>
                </a:schemeClr>
              </a:solidFill>
              <a:latin typeface="Curlz MT" panose="04040404050702020202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E8DD81-66AB-4512-9287-390F2F2E2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677" y="1349268"/>
            <a:ext cx="4038808" cy="415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7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957" y="701040"/>
            <a:ext cx="11240086" cy="6370320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32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Miss </a:t>
            </a:r>
            <a:r>
              <a:rPr lang="en-GB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Daffey</a:t>
            </a: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 (Mon-Tues)</a:t>
            </a:r>
            <a:b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Miss </a:t>
            </a:r>
            <a:r>
              <a:rPr lang="en-GB" sz="4000" b="1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Mills (Weds-Fri</a:t>
            </a: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)</a:t>
            </a:r>
            <a:b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Mrs </a:t>
            </a:r>
            <a:r>
              <a:rPr lang="en-GB" sz="4000" b="1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Mason (Weds </a:t>
            </a: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pm)</a:t>
            </a:r>
            <a:b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  <a:cs typeface="Arial" panose="020B0604020202020204" pitchFamily="34" charset="0"/>
              </a:rPr>
              <a:t>Mrs Driscoll (mornings)</a:t>
            </a:r>
            <a:b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3800" b="1" dirty="0">
              <a:solidFill>
                <a:schemeClr val="tx1">
                  <a:lumMod val="75000"/>
                  <a:lumOff val="25000"/>
                </a:schemeClr>
              </a:solidFill>
              <a:latin typeface="Jokerman" panose="04090605060D060207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ED670E-AAA2-43BC-9CA9-A8EEFF206B19}"/>
              </a:ext>
            </a:extLst>
          </p:cNvPr>
          <p:cNvSpPr txBox="1"/>
          <p:nvPr/>
        </p:nvSpPr>
        <p:spPr>
          <a:xfrm>
            <a:off x="2580167" y="701040"/>
            <a:ext cx="6815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Staff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803126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19198" y="1615440"/>
            <a:ext cx="11240086" cy="4602481"/>
          </a:xfrm>
        </p:spPr>
        <p:txBody>
          <a:bodyPr>
            <a:noAutofit/>
          </a:bodyPr>
          <a:lstStyle/>
          <a:p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Responsibility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Resources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Attitude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Belongings</a:t>
            </a:r>
            <a:endParaRPr lang="en-GB" sz="13800" b="1" dirty="0">
              <a:solidFill>
                <a:schemeClr val="tx1">
                  <a:lumMod val="75000"/>
                  <a:lumOff val="25000"/>
                </a:schemeClr>
              </a:solidFill>
              <a:latin typeface="Letter-join No-Lead 4" panose="02000505000000020003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" t="23428"/>
          <a:stretch/>
        </p:blipFill>
        <p:spPr>
          <a:xfrm>
            <a:off x="509451" y="3273552"/>
            <a:ext cx="3940010" cy="30567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AF8466-E2BD-4715-9DC2-B7CACE0C7FE8}"/>
              </a:ext>
            </a:extLst>
          </p:cNvPr>
          <p:cNvSpPr txBox="1"/>
          <p:nvPr/>
        </p:nvSpPr>
        <p:spPr>
          <a:xfrm>
            <a:off x="1412240" y="640079"/>
            <a:ext cx="8178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Upper KS2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106701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515" y="1906134"/>
            <a:ext cx="11240086" cy="5866266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Out of this world (Space)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Seeing is believing (Rivers) 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Rainforests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Hardship (Vikings) 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Wellbeing 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Wisdom (Maya)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GB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98712F-C211-47A7-8471-F44EF67D5656}"/>
              </a:ext>
            </a:extLst>
          </p:cNvPr>
          <p:cNvSpPr txBox="1"/>
          <p:nvPr/>
        </p:nvSpPr>
        <p:spPr>
          <a:xfrm>
            <a:off x="4504623" y="231006"/>
            <a:ext cx="43506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Topics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3925228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823" y="3108960"/>
            <a:ext cx="11240086" cy="2952205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PE</a:t>
            </a: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Tuesday and Thursday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Shorts for gym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Hair / earrings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Letter-join No-Lead 4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75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597" y="1518622"/>
            <a:ext cx="5703587" cy="4034622"/>
          </a:xfrm>
        </p:spPr>
        <p:txBody>
          <a:bodyPr>
            <a:noAutofit/>
          </a:bodyPr>
          <a:lstStyle/>
          <a:p>
            <a:pPr algn="l"/>
            <a:br>
              <a:rPr lang="en-GB" sz="6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Please continue to read with your child every day.</a:t>
            </a:r>
            <a:endParaRPr lang="en-GB" sz="7200" b="1" dirty="0">
              <a:solidFill>
                <a:schemeClr val="accent6">
                  <a:lumMod val="75000"/>
                </a:schemeClr>
              </a:solidFill>
              <a:latin typeface="Letter-join No-Lead 4" panose="020005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589E5A-5B7F-44C7-B519-A3F9AA70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394" y="486162"/>
            <a:ext cx="4267296" cy="5885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962AB3-94C5-4C2B-AC55-88D2E23A81E7}"/>
              </a:ext>
            </a:extLst>
          </p:cNvPr>
          <p:cNvSpPr txBox="1"/>
          <p:nvPr/>
        </p:nvSpPr>
        <p:spPr>
          <a:xfrm>
            <a:off x="869575" y="977900"/>
            <a:ext cx="510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Reading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185163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97CF1B-C69E-45AC-8F2F-FFB002874909}"/>
              </a:ext>
            </a:extLst>
          </p:cNvPr>
          <p:cNvSpPr txBox="1"/>
          <p:nvPr/>
        </p:nvSpPr>
        <p:spPr>
          <a:xfrm>
            <a:off x="1005293" y="327259"/>
            <a:ext cx="4442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Reading</a:t>
            </a:r>
            <a:endParaRPr lang="en-GB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1275D6-CA57-4811-983E-0E61055FF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056" y="827108"/>
            <a:ext cx="5197005" cy="50666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B4F740-FCAF-491D-99BF-20648DAE0A1F}"/>
              </a:ext>
            </a:extLst>
          </p:cNvPr>
          <p:cNvSpPr txBox="1"/>
          <p:nvPr/>
        </p:nvSpPr>
        <p:spPr>
          <a:xfrm>
            <a:off x="827773" y="2310063"/>
            <a:ext cx="4880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Reading challenge</a:t>
            </a:r>
          </a:p>
        </p:txBody>
      </p:sp>
    </p:spTree>
    <p:extLst>
      <p:ext uri="{BB962C8B-B14F-4D97-AF65-F5344CB8AC3E}">
        <p14:creationId xmlns:p14="http://schemas.microsoft.com/office/powerpoint/2010/main" val="75049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37" y="3840480"/>
            <a:ext cx="11240086" cy="3017520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72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Homework</a:t>
            </a: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Set on a Thursday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Handed in by Tuesday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Spelling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Maths – Mathletics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English/Topic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Letter-join No-Lead 4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56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957" y="515971"/>
            <a:ext cx="11240086" cy="4938803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Writing</a:t>
            </a: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Joined handwriting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Happy to have own pencil cases(small!) – may use their own blue pen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No biro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Letter-join No-Lead 4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9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879" y="346509"/>
            <a:ext cx="7733588" cy="6160169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Connections, mistakes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Letter-join No-Lead 4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C21F06-5E66-45D2-B33F-C9545D5BB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355" y="852146"/>
            <a:ext cx="8736766" cy="45928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2B8FFB-EDCB-4FA1-A390-780030DEF6E0}"/>
              </a:ext>
            </a:extLst>
          </p:cNvPr>
          <p:cNvSpPr txBox="1"/>
          <p:nvPr/>
        </p:nvSpPr>
        <p:spPr>
          <a:xfrm>
            <a:off x="216022" y="346509"/>
            <a:ext cx="3022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Maths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64448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B21D41-A927-41A0-84F4-5851377FC1FB}"/>
              </a:ext>
            </a:extLst>
          </p:cNvPr>
          <p:cNvSpPr txBox="1"/>
          <p:nvPr/>
        </p:nvSpPr>
        <p:spPr>
          <a:xfrm>
            <a:off x="3613739" y="246486"/>
            <a:ext cx="40768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Rewards</a:t>
            </a:r>
            <a:endParaRPr lang="en-GB" sz="9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88CD94-CC46-470B-9FA8-CB64C604DCD7}"/>
              </a:ext>
            </a:extLst>
          </p:cNvPr>
          <p:cNvSpPr txBox="1"/>
          <p:nvPr/>
        </p:nvSpPr>
        <p:spPr>
          <a:xfrm>
            <a:off x="2241082" y="2271562"/>
            <a:ext cx="77098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House points</a:t>
            </a:r>
          </a:p>
          <a:p>
            <a:pPr algn="ctr"/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Homework award winners</a:t>
            </a:r>
          </a:p>
          <a:p>
            <a:pPr algn="ctr"/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Star of the week</a:t>
            </a:r>
          </a:p>
          <a:p>
            <a:pPr algn="ctr"/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Head Teacher awards </a:t>
            </a:r>
          </a:p>
        </p:txBody>
      </p:sp>
    </p:spTree>
    <p:extLst>
      <p:ext uri="{BB962C8B-B14F-4D97-AF65-F5344CB8AC3E}">
        <p14:creationId xmlns:p14="http://schemas.microsoft.com/office/powerpoint/2010/main" val="387903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751" y="404722"/>
            <a:ext cx="4780540" cy="4938803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6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Growth Mindset</a:t>
            </a: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School Values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14428"/>
            <a:ext cx="1828800" cy="3028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410" y="3429000"/>
            <a:ext cx="1866900" cy="2990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967" y="404722"/>
            <a:ext cx="1847850" cy="2943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9967" y="3510054"/>
            <a:ext cx="1819275" cy="3009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0500C0-EF52-418B-897E-EA961E84E87D}"/>
              </a:ext>
            </a:extLst>
          </p:cNvPr>
          <p:cNvSpPr txBox="1"/>
          <p:nvPr/>
        </p:nvSpPr>
        <p:spPr>
          <a:xfrm>
            <a:off x="375385" y="5755907"/>
            <a:ext cx="5226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Letter-join No-Lead 4" panose="02000505000000020003" pitchFamily="50" charset="0"/>
              </a:rPr>
              <a:t>Love, Courage, Respect</a:t>
            </a:r>
          </a:p>
        </p:txBody>
      </p:sp>
    </p:spTree>
    <p:extLst>
      <p:ext uri="{BB962C8B-B14F-4D97-AF65-F5344CB8AC3E}">
        <p14:creationId xmlns:p14="http://schemas.microsoft.com/office/powerpoint/2010/main" val="136255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957" y="965609"/>
            <a:ext cx="11240086" cy="5892391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72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72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Being h</a:t>
            </a:r>
            <a:r>
              <a:rPr lang="en-GB" sz="88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onest about:</a:t>
            </a: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Their understanding 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Their own next steps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Friendships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Feelings</a:t>
            </a:r>
            <a:b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Choices they have made</a:t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6060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59" y="0"/>
            <a:ext cx="11240086" cy="2576047"/>
          </a:xfrm>
        </p:spPr>
        <p:txBody>
          <a:bodyPr>
            <a:noAutofit/>
          </a:bodyPr>
          <a:lstStyle/>
          <a:p>
            <a:pPr algn="ctr"/>
            <a: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Quotes</a:t>
            </a: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</a:br>
            <a:endParaRPr lang="en-GB" sz="5400" b="1" dirty="0">
              <a:solidFill>
                <a:schemeClr val="tx1">
                  <a:lumMod val="75000"/>
                  <a:lumOff val="25000"/>
                </a:schemeClr>
              </a:solidFill>
              <a:latin typeface="Curlz MT" panose="04040404050702020202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EE4B98-A3F0-43C3-8323-0D19849D9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823" y="2021778"/>
            <a:ext cx="2696778" cy="32299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65E773-BA78-49AC-84FA-26BE1AFA5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848" y="1791493"/>
            <a:ext cx="2364606" cy="36905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7C939E-8AC7-4A92-89DC-0A4F79C93F6B}"/>
              </a:ext>
            </a:extLst>
          </p:cNvPr>
          <p:cNvSpPr txBox="1"/>
          <p:nvPr/>
        </p:nvSpPr>
        <p:spPr>
          <a:xfrm>
            <a:off x="969437" y="5790515"/>
            <a:ext cx="93461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tx2"/>
                </a:solidFill>
                <a:latin typeface="Letter-join No-Lead 4" panose="02000505000000020003" pitchFamily="50" charset="0"/>
              </a:rPr>
              <a:t>High aspirations, moral strength, spiritual depth</a:t>
            </a:r>
            <a:br>
              <a:rPr lang="en-GB" sz="8800" b="1" dirty="0">
                <a:solidFill>
                  <a:schemeClr val="tx2"/>
                </a:solidFill>
                <a:latin typeface="Curlz MT" panose="04040404050702020202" pitchFamily="82" charset="0"/>
              </a:rPr>
            </a:br>
            <a:br>
              <a:rPr lang="en-GB" sz="2800" b="1" dirty="0">
                <a:solidFill>
                  <a:srgbClr val="7030A0"/>
                </a:solidFill>
                <a:latin typeface="Curlz MT" panose="04040404050702020202" pitchFamily="82" charset="0"/>
              </a:rPr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25425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582" y="1122363"/>
            <a:ext cx="11240086" cy="4873488"/>
          </a:xfrm>
        </p:spPr>
        <p:txBody>
          <a:bodyPr>
            <a:noAutofit/>
          </a:bodyPr>
          <a:lstStyle/>
          <a:p>
            <a:pPr algn="ctr"/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80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b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Jokerman" panose="04090605060D06020702" pitchFamily="82" charset="0"/>
              </a:rPr>
            </a:br>
            <a:r>
              <a:rPr lang="en-GB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Please don’t hesitate to contact us if you have any questions or concerns – however small. </a:t>
            </a:r>
            <a:br>
              <a:rPr lang="en-GB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</a:br>
            <a:br>
              <a:rPr lang="en-GB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Letter-join No-Lead 4" panose="02000505000000020003" pitchFamily="50" charset="0"/>
              </a:rPr>
              <a:t>Phone call, email, face to face</a:t>
            </a:r>
            <a:endParaRPr lang="en-GB" sz="54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8224F0-0F66-4E38-850B-C569352FB193}"/>
              </a:ext>
            </a:extLst>
          </p:cNvPr>
          <p:cNvSpPr txBox="1"/>
          <p:nvPr/>
        </p:nvSpPr>
        <p:spPr>
          <a:xfrm>
            <a:off x="2189346" y="735565"/>
            <a:ext cx="781330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b="1" dirty="0">
                <a:solidFill>
                  <a:schemeClr val="accent6">
                    <a:lumMod val="75000"/>
                  </a:schemeClr>
                </a:solidFill>
                <a:latin typeface="Curlz MT" panose="04040404050702020202" pitchFamily="82" charset="0"/>
              </a:rPr>
              <a:t>Communication: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20561628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751</TotalTime>
  <Words>300</Words>
  <Application>Microsoft Office PowerPoint</Application>
  <PresentationFormat>Widescreen</PresentationFormat>
  <Paragraphs>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Curlz MT</vt:lpstr>
      <vt:lpstr>Jokerman</vt:lpstr>
      <vt:lpstr>Letter-join No-Lead 4</vt:lpstr>
      <vt:lpstr>Trebuchet MS</vt:lpstr>
      <vt:lpstr>Wingdings 3</vt:lpstr>
      <vt:lpstr>Facet</vt:lpstr>
      <vt:lpstr>   Welcome to Year 5</vt:lpstr>
      <vt:lpstr>        Miss Daffey (Mon-Tues) Miss Mills (Weds-Fri) Mrs Mason (Weds pm) Mrs Driscoll (mornings) </vt:lpstr>
      <vt:lpstr>   Responsibility Resources Attitude Belongings</vt:lpstr>
      <vt:lpstr>       Out of this world (Space) Seeing is believing (Rivers)  Rainforests Hardship (Vikings)  Wellbeing  Wisdom (Maya)  </vt:lpstr>
      <vt:lpstr>      PE Tuesday and Thursday  Shorts for gym Hair / earrings</vt:lpstr>
      <vt:lpstr> Please continue to read with your child every day.</vt:lpstr>
      <vt:lpstr>PowerPoint Presentation</vt:lpstr>
      <vt:lpstr>      Homework Set on a Thursday Handed in by Tuesday  Spelling Maths – Mathletics English/Topic </vt:lpstr>
      <vt:lpstr>      Writing Joined handwriting Happy to have own pencil cases(small!) – may use their own blue pen No biro</vt:lpstr>
      <vt:lpstr>        Connections, mistakes</vt:lpstr>
      <vt:lpstr>PowerPoint Presentation</vt:lpstr>
      <vt:lpstr>      Growth Mindset  School Values </vt:lpstr>
      <vt:lpstr>      Being honest about: Their understanding  Their own next steps Friendships Feelings Choices they have made </vt:lpstr>
      <vt:lpstr>Quotes </vt:lpstr>
      <vt:lpstr>   Please don’t hesitate to contact us if you have any questions or concerns – however small.   Phone call, email, face to face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in Year 5</dc:title>
  <dc:creator>Sarah Poulton</dc:creator>
  <cp:lastModifiedBy>Miss Mills</cp:lastModifiedBy>
  <cp:revision>34</cp:revision>
  <dcterms:created xsi:type="dcterms:W3CDTF">2020-07-14T09:22:46Z</dcterms:created>
  <dcterms:modified xsi:type="dcterms:W3CDTF">2025-09-09T19:32:42Z</dcterms:modified>
</cp:coreProperties>
</file>